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405" r:id="rId4"/>
    <p:sldId id="256" r:id="rId5"/>
    <p:sldId id="689" r:id="rId6"/>
    <p:sldId id="690" r:id="rId7"/>
    <p:sldId id="691" r:id="rId8"/>
    <p:sldId id="692" r:id="rId9"/>
    <p:sldId id="406" r:id="rId10"/>
    <p:sldId id="422" r:id="rId11"/>
    <p:sldId id="693" r:id="rId12"/>
    <p:sldId id="694" r:id="rId13"/>
    <p:sldId id="695" r:id="rId14"/>
    <p:sldId id="715" r:id="rId15"/>
    <p:sldId id="696" r:id="rId16"/>
    <p:sldId id="697" r:id="rId17"/>
    <p:sldId id="698" r:id="rId18"/>
    <p:sldId id="699" r:id="rId19"/>
    <p:sldId id="700" r:id="rId20"/>
    <p:sldId id="714" r:id="rId21"/>
    <p:sldId id="673" r:id="rId22"/>
    <p:sldId id="674" r:id="rId23"/>
    <p:sldId id="703" r:id="rId24"/>
    <p:sldId id="708" r:id="rId25"/>
    <p:sldId id="707" r:id="rId26"/>
    <p:sldId id="709" r:id="rId27"/>
    <p:sldId id="712" r:id="rId28"/>
    <p:sldId id="710" r:id="rId29"/>
    <p:sldId id="711" r:id="rId30"/>
    <p:sldId id="68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DF0"/>
    <a:srgbClr val="FBE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2"/>
    <p:restoredTop sz="93690"/>
  </p:normalViewPr>
  <p:slideViewPr>
    <p:cSldViewPr snapToGrid="0" snapToObjects="1">
      <p:cViewPr varScale="1">
        <p:scale>
          <a:sx n="69" d="100"/>
          <a:sy n="69" d="100"/>
        </p:scale>
        <p:origin x="122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D793CA-0039-874B-89BB-2E18D88B67AE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21295-79E3-2D4C-83A2-6CF7D4E69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100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99196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6314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2872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16640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D7B09-FCA4-184D-A9D8-335B521EA4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EA8CA9-66F0-584F-8EAE-FD39C8C1A6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1BCA9-9E00-BA4B-8567-91C35BB37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5B441-60C8-6C4F-91C4-68395EAA070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7C0CBE-0487-A341-BE7C-23A8E43D1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CF088-4AE4-7041-9237-9FCAE88E1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E9E9-83AE-5C4C-9EAB-B8344E94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221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B9976-6EA4-2448-977A-5A9874E1D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5A6DDF-CCAE-084B-9E45-D5A982BD16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889AB-F432-0C40-AA96-A0C0350C2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5B441-60C8-6C4F-91C4-68395EAA070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F9BEE-19F7-7644-8195-04C9D4363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12433-8BAC-CD48-8736-9C250AEA6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E9E9-83AE-5C4C-9EAB-B8344E94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17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8ECE5B-0F02-E840-A73C-3DEAEBC5AE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34238-8E38-3A4E-907B-CB6ADA36EA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52041-FE54-A24D-A2C6-02080F280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5B441-60C8-6C4F-91C4-68395EAA070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D7FF9C-DD74-674A-8136-2A59FC962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33576-1DF8-DD44-B61F-130CE2649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E9E9-83AE-5C4C-9EAB-B8344E94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021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47679-B161-3B44-BDD7-45C474FE6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23E29-8D33-CC4D-9465-C634B904E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09E844-A320-B142-8968-B29E7D23B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5B441-60C8-6C4F-91C4-68395EAA070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CA358-49C9-3F4F-9A96-C87F147CC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DE010-8C34-9C40-AA64-EC325621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E9E9-83AE-5C4C-9EAB-B8344E94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26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866CC-8394-244C-B4B5-1934672CD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1CD825-E2A4-A24E-ADD7-7BF4CCD7B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3AA3E-B5F6-1E47-80EC-A82694A9C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5B441-60C8-6C4F-91C4-68395EAA070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E5C63-9CA9-4F4D-8243-ACCE113FB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8758E-8740-BD4D-99C6-5DD9839CB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E9E9-83AE-5C4C-9EAB-B8344E94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89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B33F7-189E-5D4A-9A1A-8136F8666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03B48-3447-FF4C-A68D-DE92920C30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A6C50C-5961-344B-99D2-EEAF65C24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76AD7-FEC8-5645-84AD-EF0FF634B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5B441-60C8-6C4F-91C4-68395EAA070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091228-6638-7C43-8EBE-2335E53ED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AAB031-83EA-8041-A026-6509CFC36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E9E9-83AE-5C4C-9EAB-B8344E94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68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CDEF2-4DE2-E347-A1FB-7C7C02384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A2D06-A4CA-6143-9F66-889A9395C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86AA8F-0E65-654F-8665-A49F38AA0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06E22-F836-EA43-8CBF-8EE60FD04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87DF69-52E7-6945-AB9E-325E3B0B90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452C02-6AF8-CB40-9A93-78B6EF013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5B441-60C8-6C4F-91C4-68395EAA070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5769FF-EF68-3A4E-ADC7-1E788B063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2F1CF4-AA98-7249-910D-E6BB9DCDF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E9E9-83AE-5C4C-9EAB-B8344E94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200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B29C0-4C77-6943-8A8A-660328016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D45D35-AD3F-FC42-9C4A-65E3D3451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5B441-60C8-6C4F-91C4-68395EAA070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EDEE8E-B791-9E43-B463-C8BC0F21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5B3C42-4B5B-D14E-AE5B-F9C2217AD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E9E9-83AE-5C4C-9EAB-B8344E94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5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EEC4B4-A6F5-3842-9751-A54AAD363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5B441-60C8-6C4F-91C4-68395EAA070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4EE6E5-52C6-CF48-84C6-2DDC6BADF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574A5-1EBF-364C-B143-B63DEFBD3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E9E9-83AE-5C4C-9EAB-B8344E94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23C59-528F-634E-ACD5-456355B0A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401D9-0D55-4643-AA41-75254BF27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8C6745-B462-9246-8823-79EAA70EB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7ABCB2-5602-1B44-93F4-FFBBDA38D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5B441-60C8-6C4F-91C4-68395EAA070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03D99F-0BD7-F84E-A3C4-1B86F4C10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CC4211-E650-B743-B6DC-F193C8D1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E9E9-83AE-5C4C-9EAB-B8344E94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126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A3FA0-AF97-464A-88AA-D5A36C8DF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04BECB-7510-964D-83A1-41F7709771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8E36CB-3E95-9545-9E55-57D8435068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62E9A4-9EB3-CA4F-A639-ACF7D796F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5B441-60C8-6C4F-91C4-68395EAA070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6B76DC-BF9B-B845-9E3D-9D4C08200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59DE6-DFE4-2544-971D-23E46DD0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E9E9-83AE-5C4C-9EAB-B8344E94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912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76FE0A-54B4-2240-98B5-4A41EB0B7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17DA34-B164-714C-B04F-99D4C6D09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99343-4BE3-B243-89B0-A04B6C1E96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5B441-60C8-6C4F-91C4-68395EAA070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5FBFB-F675-F842-BACA-02D3A3DB7B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7CCB9-AF64-2A48-8CE4-6182CBEBC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2E9E9-83AE-5C4C-9EAB-B8344E94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0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JfSXim9m-Y&amp;t=68s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400299914/unit13-&#54632;&#44760;-&#46037;&#44256;-&#49324;&#45716;-&#49464;&#49345;-flash-cards/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4-2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9375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1929931" y="1263157"/>
            <a:ext cx="833213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에 대해서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576ACD5-7021-5B4E-BFE3-4AFA9F237742}"/>
              </a:ext>
            </a:extLst>
          </p:cNvPr>
          <p:cNvSpPr txBox="1">
            <a:spLocks/>
          </p:cNvSpPr>
          <p:nvPr/>
        </p:nvSpPr>
        <p:spPr>
          <a:xfrm>
            <a:off x="3494468" y="95325"/>
            <a:ext cx="5203065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13</a:t>
            </a:r>
            <a:r>
              <a:rPr lang="ko-KR" altLang="en-US" sz="2400" dirty="0"/>
              <a:t> 함께 돕고 사는 세상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에 대해</a:t>
            </a:r>
            <a:r>
              <a:rPr lang="en-US" altLang="ko-KR" sz="2400" dirty="0">
                <a:solidFill>
                  <a:srgbClr val="FF0000"/>
                </a:solidFill>
              </a:rPr>
              <a:t>(</a:t>
            </a:r>
            <a:r>
              <a:rPr lang="ko-KR" altLang="en-US" sz="2400" dirty="0">
                <a:solidFill>
                  <a:srgbClr val="FF0000"/>
                </a:solidFill>
              </a:rPr>
              <a:t>서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9D38A5-A860-9440-9395-10769BD73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551570"/>
              </p:ext>
            </p:extLst>
          </p:nvPr>
        </p:nvGraphicFramePr>
        <p:xfrm>
          <a:off x="1471838" y="2492089"/>
          <a:ext cx="9248324" cy="25795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624162">
                  <a:extLst>
                    <a:ext uri="{9D8B030D-6E8A-4147-A177-3AD203B41FA5}">
                      <a16:colId xmlns:a16="http://schemas.microsoft.com/office/drawing/2014/main" val="1766530440"/>
                    </a:ext>
                  </a:extLst>
                </a:gridCol>
                <a:gridCol w="4624162">
                  <a:extLst>
                    <a:ext uri="{9D8B030D-6E8A-4147-A177-3AD203B41FA5}">
                      <a16:colId xmlns:a16="http://schemas.microsoft.com/office/drawing/2014/main" val="95579445"/>
                    </a:ext>
                  </a:extLst>
                </a:gridCol>
              </a:tblGrid>
              <a:tr h="63985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대상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생각</a:t>
                      </a:r>
                      <a:r>
                        <a:rPr lang="en-US" altLang="ko-KR" sz="2800" b="0" dirty="0"/>
                        <a:t>/</a:t>
                      </a:r>
                      <a:r>
                        <a:rPr lang="ko-KR" altLang="en-US" sz="2800" b="0" dirty="0"/>
                        <a:t>행동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2182922"/>
                  </a:ext>
                </a:extLst>
              </a:tr>
              <a:tr h="96984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학생들의 기부 활동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뉴스에서 소개하고 있어요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5479370"/>
                  </a:ext>
                </a:extLst>
              </a:tr>
              <a:tr h="969841">
                <a:tc gridSpan="2">
                  <a:txBody>
                    <a:bodyPr/>
                    <a:lstStyle/>
                    <a:p>
                      <a:pPr algn="ctr"/>
                      <a:endParaRPr lang="en-US" altLang="ko-KR" sz="2800" b="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10319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629C077-552F-2A45-93A2-46D3A76B5D98}"/>
              </a:ext>
            </a:extLst>
          </p:cNvPr>
          <p:cNvSpPr txBox="1"/>
          <p:nvPr/>
        </p:nvSpPr>
        <p:spPr>
          <a:xfrm>
            <a:off x="5103585" y="3713160"/>
            <a:ext cx="1984829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+</a:t>
            </a:r>
            <a:r>
              <a:rPr lang="ko-KR" altLang="en-US" sz="2800" dirty="0">
                <a:solidFill>
                  <a:srgbClr val="FF0000"/>
                </a:solidFill>
              </a:rPr>
              <a:t>에 대해서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061E4D-8382-B745-A9CD-94794CA740CA}"/>
              </a:ext>
            </a:extLst>
          </p:cNvPr>
          <p:cNvSpPr txBox="1"/>
          <p:nvPr/>
        </p:nvSpPr>
        <p:spPr>
          <a:xfrm>
            <a:off x="1650324" y="4418872"/>
            <a:ext cx="8891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학생들의 기부 활동</a:t>
            </a:r>
            <a:r>
              <a:rPr lang="ko-KR" altLang="en-US" sz="2800" dirty="0">
                <a:solidFill>
                  <a:srgbClr val="FF0000"/>
                </a:solidFill>
              </a:rPr>
              <a:t>에</a:t>
            </a:r>
            <a:r>
              <a:rPr lang="ko-KR" altLang="en-US" sz="2800" dirty="0"/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대해서</a:t>
            </a:r>
            <a:r>
              <a:rPr lang="ko-KR" altLang="en-US" sz="2800" dirty="0"/>
              <a:t> 뉴스에서 소개하고 있어요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093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1929931" y="1263157"/>
            <a:ext cx="833213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에 대해서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576ACD5-7021-5B4E-BFE3-4AFA9F237742}"/>
              </a:ext>
            </a:extLst>
          </p:cNvPr>
          <p:cNvSpPr txBox="1">
            <a:spLocks/>
          </p:cNvSpPr>
          <p:nvPr/>
        </p:nvSpPr>
        <p:spPr>
          <a:xfrm>
            <a:off x="3494468" y="95325"/>
            <a:ext cx="5203065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13</a:t>
            </a:r>
            <a:r>
              <a:rPr lang="ko-KR" altLang="en-US" sz="2400" dirty="0"/>
              <a:t> 함께 돕고 사는 세상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에 대해</a:t>
            </a:r>
            <a:r>
              <a:rPr lang="en-US" altLang="ko-KR" sz="2400" dirty="0">
                <a:solidFill>
                  <a:srgbClr val="FF0000"/>
                </a:solidFill>
              </a:rPr>
              <a:t>(</a:t>
            </a:r>
            <a:r>
              <a:rPr lang="ko-KR" altLang="en-US" sz="2400" dirty="0">
                <a:solidFill>
                  <a:srgbClr val="FF0000"/>
                </a:solidFill>
              </a:rPr>
              <a:t>서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9D38A5-A860-9440-9395-10769BD73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86543"/>
              </p:ext>
            </p:extLst>
          </p:nvPr>
        </p:nvGraphicFramePr>
        <p:xfrm>
          <a:off x="1471838" y="2492089"/>
          <a:ext cx="9248324" cy="25795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624162">
                  <a:extLst>
                    <a:ext uri="{9D8B030D-6E8A-4147-A177-3AD203B41FA5}">
                      <a16:colId xmlns:a16="http://schemas.microsoft.com/office/drawing/2014/main" val="1766530440"/>
                    </a:ext>
                  </a:extLst>
                </a:gridCol>
                <a:gridCol w="4624162">
                  <a:extLst>
                    <a:ext uri="{9D8B030D-6E8A-4147-A177-3AD203B41FA5}">
                      <a16:colId xmlns:a16="http://schemas.microsoft.com/office/drawing/2014/main" val="95579445"/>
                    </a:ext>
                  </a:extLst>
                </a:gridCol>
              </a:tblGrid>
              <a:tr h="63985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대상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생각</a:t>
                      </a:r>
                      <a:r>
                        <a:rPr lang="en-US" altLang="ko-KR" sz="2800" b="0" dirty="0"/>
                        <a:t>/</a:t>
                      </a:r>
                      <a:r>
                        <a:rPr lang="ko-KR" altLang="en-US" sz="2800" b="0" dirty="0"/>
                        <a:t>행동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2182922"/>
                  </a:ext>
                </a:extLst>
              </a:tr>
              <a:tr h="96984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가족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            생각하고 있어요</a:t>
                      </a:r>
                      <a:r>
                        <a:rPr lang="en-US" altLang="ko-KR" sz="2800" b="0" dirty="0"/>
                        <a:t>.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5479370"/>
                  </a:ext>
                </a:extLst>
              </a:tr>
              <a:tr h="969841">
                <a:tc gridSpan="2">
                  <a:txBody>
                    <a:bodyPr/>
                    <a:lstStyle/>
                    <a:p>
                      <a:pPr algn="ctr"/>
                      <a:endParaRPr lang="en-US" altLang="ko-KR" sz="2800" b="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10319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629C077-552F-2A45-93A2-46D3A76B5D98}"/>
              </a:ext>
            </a:extLst>
          </p:cNvPr>
          <p:cNvSpPr txBox="1"/>
          <p:nvPr/>
        </p:nvSpPr>
        <p:spPr>
          <a:xfrm>
            <a:off x="5103585" y="3713160"/>
            <a:ext cx="1984829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+</a:t>
            </a:r>
            <a:r>
              <a:rPr lang="ko-KR" altLang="en-US" sz="2800" dirty="0">
                <a:solidFill>
                  <a:srgbClr val="FF0000"/>
                </a:solidFill>
              </a:rPr>
              <a:t>에 대해서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061E4D-8382-B745-A9CD-94794CA740CA}"/>
              </a:ext>
            </a:extLst>
          </p:cNvPr>
          <p:cNvSpPr txBox="1"/>
          <p:nvPr/>
        </p:nvSpPr>
        <p:spPr>
          <a:xfrm>
            <a:off x="3799264" y="4355183"/>
            <a:ext cx="5880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가족</a:t>
            </a:r>
            <a:r>
              <a:rPr lang="ko-KR" altLang="en-US" sz="2800" dirty="0">
                <a:solidFill>
                  <a:srgbClr val="FF0000"/>
                </a:solidFill>
              </a:rPr>
              <a:t>에</a:t>
            </a:r>
            <a:r>
              <a:rPr lang="ko-KR" altLang="en-US" sz="2800" dirty="0"/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대해서</a:t>
            </a:r>
            <a:r>
              <a:rPr lang="ko-KR" altLang="en-US" sz="2800" dirty="0"/>
              <a:t> 생각하고 있어요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180042-B93D-4B41-B32B-05CA615A5154}"/>
              </a:ext>
            </a:extLst>
          </p:cNvPr>
          <p:cNvSpPr txBox="1"/>
          <p:nvPr/>
        </p:nvSpPr>
        <p:spPr>
          <a:xfrm>
            <a:off x="6222999" y="3111288"/>
            <a:ext cx="140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err="1"/>
              <a:t>조쉬는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4261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3982 L -0.30052 0.18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35" y="1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1929931" y="1263157"/>
            <a:ext cx="833213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에 대해서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576ACD5-7021-5B4E-BFE3-4AFA9F237742}"/>
              </a:ext>
            </a:extLst>
          </p:cNvPr>
          <p:cNvSpPr txBox="1">
            <a:spLocks/>
          </p:cNvSpPr>
          <p:nvPr/>
        </p:nvSpPr>
        <p:spPr>
          <a:xfrm>
            <a:off x="3494468" y="95325"/>
            <a:ext cx="5203065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13</a:t>
            </a:r>
            <a:r>
              <a:rPr lang="ko-KR" altLang="en-US" sz="2400" dirty="0"/>
              <a:t> 함께 돕고 사는 세상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에 대해</a:t>
            </a:r>
            <a:r>
              <a:rPr lang="en-US" altLang="ko-KR" sz="2400" dirty="0">
                <a:solidFill>
                  <a:srgbClr val="FF0000"/>
                </a:solidFill>
              </a:rPr>
              <a:t>(</a:t>
            </a:r>
            <a:r>
              <a:rPr lang="ko-KR" altLang="en-US" sz="2400" dirty="0">
                <a:solidFill>
                  <a:srgbClr val="FF0000"/>
                </a:solidFill>
              </a:rPr>
              <a:t>서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9D38A5-A860-9440-9395-10769BD73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7908944"/>
              </p:ext>
            </p:extLst>
          </p:nvPr>
        </p:nvGraphicFramePr>
        <p:xfrm>
          <a:off x="1471838" y="2492089"/>
          <a:ext cx="9248324" cy="25795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624162">
                  <a:extLst>
                    <a:ext uri="{9D8B030D-6E8A-4147-A177-3AD203B41FA5}">
                      <a16:colId xmlns:a16="http://schemas.microsoft.com/office/drawing/2014/main" val="1766530440"/>
                    </a:ext>
                  </a:extLst>
                </a:gridCol>
                <a:gridCol w="4624162">
                  <a:extLst>
                    <a:ext uri="{9D8B030D-6E8A-4147-A177-3AD203B41FA5}">
                      <a16:colId xmlns:a16="http://schemas.microsoft.com/office/drawing/2014/main" val="95579445"/>
                    </a:ext>
                  </a:extLst>
                </a:gridCol>
              </a:tblGrid>
              <a:tr h="63985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대상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생각</a:t>
                      </a:r>
                      <a:r>
                        <a:rPr lang="en-US" altLang="ko-KR" sz="2800" b="0" dirty="0"/>
                        <a:t>/</a:t>
                      </a:r>
                      <a:r>
                        <a:rPr lang="ko-KR" altLang="en-US" sz="2800" b="0" dirty="0"/>
                        <a:t>행동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2182922"/>
                  </a:ext>
                </a:extLst>
              </a:tr>
              <a:tr h="96984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전학 온 친구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            알고 싶어요</a:t>
                      </a:r>
                      <a:r>
                        <a:rPr lang="en-US" altLang="ko-KR" sz="2800" b="0" dirty="0"/>
                        <a:t>.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5479370"/>
                  </a:ext>
                </a:extLst>
              </a:tr>
              <a:tr h="969841">
                <a:tc gridSpan="2">
                  <a:txBody>
                    <a:bodyPr/>
                    <a:lstStyle/>
                    <a:p>
                      <a:pPr algn="ctr"/>
                      <a:endParaRPr lang="en-US" altLang="ko-KR" sz="2800" b="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10319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629C077-552F-2A45-93A2-46D3A76B5D98}"/>
              </a:ext>
            </a:extLst>
          </p:cNvPr>
          <p:cNvSpPr txBox="1"/>
          <p:nvPr/>
        </p:nvSpPr>
        <p:spPr>
          <a:xfrm>
            <a:off x="5103585" y="3713160"/>
            <a:ext cx="1984829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+</a:t>
            </a:r>
            <a:r>
              <a:rPr lang="ko-KR" altLang="en-US" sz="2800" dirty="0">
                <a:solidFill>
                  <a:srgbClr val="FF0000"/>
                </a:solidFill>
              </a:rPr>
              <a:t>에 대해서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061E4D-8382-B745-A9CD-94794CA740CA}"/>
              </a:ext>
            </a:extLst>
          </p:cNvPr>
          <p:cNvSpPr txBox="1"/>
          <p:nvPr/>
        </p:nvSpPr>
        <p:spPr>
          <a:xfrm>
            <a:off x="3799264" y="4355183"/>
            <a:ext cx="5880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전학 온 친구</a:t>
            </a:r>
            <a:r>
              <a:rPr lang="ko-KR" altLang="en-US" sz="2800" dirty="0">
                <a:solidFill>
                  <a:srgbClr val="FF0000"/>
                </a:solidFill>
              </a:rPr>
              <a:t>에</a:t>
            </a:r>
            <a:r>
              <a:rPr lang="ko-KR" altLang="en-US" sz="2800" dirty="0"/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대해서</a:t>
            </a:r>
            <a:r>
              <a:rPr lang="ko-KR" altLang="en-US" sz="2800" dirty="0"/>
              <a:t> 알고 싶어요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180042-B93D-4B41-B32B-05CA615A5154}"/>
              </a:ext>
            </a:extLst>
          </p:cNvPr>
          <p:cNvSpPr txBox="1"/>
          <p:nvPr/>
        </p:nvSpPr>
        <p:spPr>
          <a:xfrm>
            <a:off x="6852499" y="3126251"/>
            <a:ext cx="140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저는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2870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3981 L -0.3263 0.175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24" y="1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1929931" y="1263157"/>
            <a:ext cx="833213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에 대해서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576ACD5-7021-5B4E-BFE3-4AFA9F237742}"/>
              </a:ext>
            </a:extLst>
          </p:cNvPr>
          <p:cNvSpPr txBox="1">
            <a:spLocks/>
          </p:cNvSpPr>
          <p:nvPr/>
        </p:nvSpPr>
        <p:spPr>
          <a:xfrm>
            <a:off x="3494468" y="95325"/>
            <a:ext cx="5203065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13</a:t>
            </a:r>
            <a:r>
              <a:rPr lang="ko-KR" altLang="en-US" sz="2400" dirty="0"/>
              <a:t> 함께 돕고 사는 세상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에 대해</a:t>
            </a:r>
            <a:r>
              <a:rPr lang="en-US" altLang="ko-KR" sz="2400" dirty="0">
                <a:solidFill>
                  <a:srgbClr val="FF0000"/>
                </a:solidFill>
              </a:rPr>
              <a:t>(</a:t>
            </a:r>
            <a:r>
              <a:rPr lang="ko-KR" altLang="en-US" sz="2400" dirty="0">
                <a:solidFill>
                  <a:srgbClr val="FF0000"/>
                </a:solidFill>
              </a:rPr>
              <a:t>서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9D38A5-A860-9440-9395-10769BD73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840242"/>
              </p:ext>
            </p:extLst>
          </p:nvPr>
        </p:nvGraphicFramePr>
        <p:xfrm>
          <a:off x="1471838" y="2492089"/>
          <a:ext cx="9248324" cy="25795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624162">
                  <a:extLst>
                    <a:ext uri="{9D8B030D-6E8A-4147-A177-3AD203B41FA5}">
                      <a16:colId xmlns:a16="http://schemas.microsoft.com/office/drawing/2014/main" val="1766530440"/>
                    </a:ext>
                  </a:extLst>
                </a:gridCol>
                <a:gridCol w="4624162">
                  <a:extLst>
                    <a:ext uri="{9D8B030D-6E8A-4147-A177-3AD203B41FA5}">
                      <a16:colId xmlns:a16="http://schemas.microsoft.com/office/drawing/2014/main" val="95579445"/>
                    </a:ext>
                  </a:extLst>
                </a:gridCol>
              </a:tblGrid>
              <a:tr h="63985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대상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생각</a:t>
                      </a:r>
                      <a:r>
                        <a:rPr lang="en-US" altLang="ko-KR" sz="2800" b="0" dirty="0"/>
                        <a:t>/</a:t>
                      </a:r>
                      <a:r>
                        <a:rPr lang="ko-KR" altLang="en-US" sz="2800" b="0" dirty="0"/>
                        <a:t>행동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2182922"/>
                  </a:ext>
                </a:extLst>
              </a:tr>
              <a:tr h="96984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한국 역사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                    공부하고 있어요</a:t>
                      </a:r>
                      <a:r>
                        <a:rPr lang="en-US" altLang="ko-KR" sz="2800" b="0" dirty="0"/>
                        <a:t>.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5479370"/>
                  </a:ext>
                </a:extLst>
              </a:tr>
              <a:tr h="969841">
                <a:tc gridSpan="2">
                  <a:txBody>
                    <a:bodyPr/>
                    <a:lstStyle/>
                    <a:p>
                      <a:pPr algn="ctr"/>
                      <a:endParaRPr lang="en-US" altLang="ko-KR" sz="2800" b="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10319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629C077-552F-2A45-93A2-46D3A76B5D98}"/>
              </a:ext>
            </a:extLst>
          </p:cNvPr>
          <p:cNvSpPr txBox="1"/>
          <p:nvPr/>
        </p:nvSpPr>
        <p:spPr>
          <a:xfrm>
            <a:off x="5103585" y="3713160"/>
            <a:ext cx="1984829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+</a:t>
            </a:r>
            <a:r>
              <a:rPr lang="ko-KR" altLang="en-US" sz="2800" dirty="0">
                <a:solidFill>
                  <a:srgbClr val="FF0000"/>
                </a:solidFill>
              </a:rPr>
              <a:t>에 대해서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061E4D-8382-B745-A9CD-94794CA740CA}"/>
              </a:ext>
            </a:extLst>
          </p:cNvPr>
          <p:cNvSpPr txBox="1"/>
          <p:nvPr/>
        </p:nvSpPr>
        <p:spPr>
          <a:xfrm>
            <a:off x="4095513" y="4418872"/>
            <a:ext cx="5880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한국 역사</a:t>
            </a:r>
            <a:r>
              <a:rPr lang="ko-KR" altLang="en-US" sz="2800" dirty="0">
                <a:solidFill>
                  <a:srgbClr val="FF0000"/>
                </a:solidFill>
              </a:rPr>
              <a:t>에</a:t>
            </a:r>
            <a:r>
              <a:rPr lang="ko-KR" altLang="en-US" sz="2800" dirty="0"/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대해서</a:t>
            </a:r>
            <a:r>
              <a:rPr lang="ko-KR" altLang="en-US" sz="2800" dirty="0"/>
              <a:t> 생각하고 있어요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180042-B93D-4B41-B32B-05CA615A5154}"/>
              </a:ext>
            </a:extLst>
          </p:cNvPr>
          <p:cNvSpPr txBox="1"/>
          <p:nvPr/>
        </p:nvSpPr>
        <p:spPr>
          <a:xfrm>
            <a:off x="6222998" y="3111288"/>
            <a:ext cx="1625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수빈이는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946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3982 L -0.30221 0.1888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1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9DC74-3550-F745-A0D9-7EE5E007B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440" y="2169743"/>
            <a:ext cx="11186160" cy="33055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A50F6DD-4BBD-B745-BF20-80C7DD0C8212}"/>
              </a:ext>
            </a:extLst>
          </p:cNvPr>
          <p:cNvSpPr txBox="1">
            <a:spLocks/>
          </p:cNvSpPr>
          <p:nvPr/>
        </p:nvSpPr>
        <p:spPr>
          <a:xfrm>
            <a:off x="3512089" y="194127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13</a:t>
            </a:r>
            <a:r>
              <a:rPr lang="ko-KR" altLang="en-US" sz="2400" dirty="0"/>
              <a:t> 함께 돕고 사는 세상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en-US" altLang="ko-KR" sz="2400" dirty="0">
                <a:solidFill>
                  <a:srgbClr val="FF0000"/>
                </a:solidFill>
              </a:rPr>
              <a:t> ~</a:t>
            </a:r>
            <a:r>
              <a:rPr lang="ko-KR" altLang="en-US" sz="2400" dirty="0">
                <a:solidFill>
                  <a:srgbClr val="FF0000"/>
                </a:solidFill>
              </a:rPr>
              <a:t>에 대해</a:t>
            </a:r>
            <a:r>
              <a:rPr lang="en-US" altLang="ko-KR" sz="2400" dirty="0">
                <a:solidFill>
                  <a:srgbClr val="FF0000"/>
                </a:solidFill>
              </a:rPr>
              <a:t>(</a:t>
            </a:r>
            <a:r>
              <a:rPr lang="ko-KR" altLang="en-US" sz="2400" dirty="0">
                <a:solidFill>
                  <a:srgbClr val="FF0000"/>
                </a:solidFill>
              </a:rPr>
              <a:t>서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E933EB-F69C-C541-8A89-CCD4CD5208AC}"/>
              </a:ext>
            </a:extLst>
          </p:cNvPr>
          <p:cNvSpPr txBox="1"/>
          <p:nvPr/>
        </p:nvSpPr>
        <p:spPr>
          <a:xfrm>
            <a:off x="2090936" y="1208112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에 대해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서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8405B20F-A77E-1346-B853-72B663922E8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1FDCC7-1A4F-964E-9840-1EB275CBE60B}"/>
              </a:ext>
            </a:extLst>
          </p:cNvPr>
          <p:cNvSpPr txBox="1"/>
          <p:nvPr/>
        </p:nvSpPr>
        <p:spPr>
          <a:xfrm>
            <a:off x="965200" y="2460846"/>
            <a:ext cx="1050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1.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나는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__________________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생각했어요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490928-BCEA-7043-9EB1-90EDAE1E65C7}"/>
              </a:ext>
            </a:extLst>
          </p:cNvPr>
          <p:cNvSpPr txBox="1"/>
          <p:nvPr/>
        </p:nvSpPr>
        <p:spPr>
          <a:xfrm>
            <a:off x="965200" y="3238066"/>
            <a:ext cx="1050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나는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__________________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말했어요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71C7BB-51AE-6549-BA13-D040582B79B6}"/>
              </a:ext>
            </a:extLst>
          </p:cNvPr>
          <p:cNvSpPr txBox="1"/>
          <p:nvPr/>
        </p:nvSpPr>
        <p:spPr>
          <a:xfrm>
            <a:off x="965200" y="3947556"/>
            <a:ext cx="1050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나는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__________________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글을 썼어요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784002-A266-1E43-8071-7B42E78CE33D}"/>
              </a:ext>
            </a:extLst>
          </p:cNvPr>
          <p:cNvSpPr txBox="1"/>
          <p:nvPr/>
        </p:nvSpPr>
        <p:spPr>
          <a:xfrm>
            <a:off x="965200" y="4676639"/>
            <a:ext cx="1050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4.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____________(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은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는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___________________________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나쁘게 말했어요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7E14F3-D22E-C84E-B9C3-D36B4F58DAB0}"/>
              </a:ext>
            </a:extLst>
          </p:cNvPr>
          <p:cNvSpPr txBox="1"/>
          <p:nvPr/>
        </p:nvSpPr>
        <p:spPr>
          <a:xfrm>
            <a:off x="2460812" y="2381990"/>
            <a:ext cx="26084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친구</a:t>
            </a:r>
            <a:r>
              <a:rPr lang="ko-KR" altLang="en-US" sz="3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대해서</a:t>
            </a:r>
            <a:endParaRPr lang="en-US" sz="3000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F325B2-8E6B-4841-9462-CBC9FF39D6CA}"/>
              </a:ext>
            </a:extLst>
          </p:cNvPr>
          <p:cNvSpPr txBox="1"/>
          <p:nvPr/>
        </p:nvSpPr>
        <p:spPr>
          <a:xfrm>
            <a:off x="2460812" y="3089996"/>
            <a:ext cx="26461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동생</a:t>
            </a:r>
            <a:r>
              <a:rPr lang="ko-KR" altLang="en-US" sz="3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 대해서</a:t>
            </a:r>
            <a:endParaRPr lang="en-US" sz="3000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A9C35F-19AD-9848-B6A8-58CFA79F2A99}"/>
              </a:ext>
            </a:extLst>
          </p:cNvPr>
          <p:cNvSpPr txBox="1"/>
          <p:nvPr/>
        </p:nvSpPr>
        <p:spPr>
          <a:xfrm>
            <a:off x="2460812" y="3903436"/>
            <a:ext cx="26084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기부에 </a:t>
            </a:r>
            <a:r>
              <a:rPr lang="ko-KR" altLang="en-US" sz="3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대해서</a:t>
            </a:r>
            <a:endParaRPr lang="en-US" sz="3000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1E02FA-6984-FE40-9F8D-F09C854A3D1F}"/>
              </a:ext>
            </a:extLst>
          </p:cNvPr>
          <p:cNvSpPr txBox="1"/>
          <p:nvPr/>
        </p:nvSpPr>
        <p:spPr>
          <a:xfrm>
            <a:off x="1976568" y="4618846"/>
            <a:ext cx="18425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엄마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F5E094-F401-1842-AC81-DF8EFF572537}"/>
              </a:ext>
            </a:extLst>
          </p:cNvPr>
          <p:cNvSpPr txBox="1"/>
          <p:nvPr/>
        </p:nvSpPr>
        <p:spPr>
          <a:xfrm>
            <a:off x="5069242" y="4551224"/>
            <a:ext cx="3194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그 음식점</a:t>
            </a:r>
            <a:r>
              <a:rPr lang="ko-KR" altLang="en-US" sz="3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 대해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921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B23F0-5079-394C-BF3C-126371CC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6020" y="198133"/>
            <a:ext cx="5203065" cy="73823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/>
              <a:t>Unit 13 </a:t>
            </a:r>
            <a:r>
              <a:rPr lang="ko-KR" altLang="en-US" sz="2400" dirty="0"/>
              <a:t>함께 돕고 사는 세상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endParaRPr lang="en-US" sz="2400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31571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이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라도</a:t>
            </a:r>
            <a:endParaRPr lang="en-US" altLang="ko-KR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2896971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</a:t>
            </a:r>
            <a:r>
              <a:rPr lang="ko-KR" altLang="en-US" sz="3000" dirty="0"/>
              <a:t> 배고프니까  </a:t>
            </a:r>
            <a:r>
              <a:rPr lang="ko-KR" altLang="en-US" sz="3000" dirty="0">
                <a:solidFill>
                  <a:srgbClr val="FF0000"/>
                </a:solidFill>
              </a:rPr>
              <a:t>샌드위치라도 </a:t>
            </a:r>
            <a:r>
              <a:rPr lang="ko-KR" altLang="en-US" sz="3000" dirty="0"/>
              <a:t>먹고 가자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704619"/>
            <a:ext cx="11587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매주  </a:t>
            </a:r>
            <a:r>
              <a:rPr lang="ko-KR" altLang="en-US" sz="3000" dirty="0">
                <a:solidFill>
                  <a:srgbClr val="FF0000"/>
                </a:solidFill>
              </a:rPr>
              <a:t>한 시간이라도 </a:t>
            </a:r>
            <a:r>
              <a:rPr lang="ko-KR" altLang="en-US" sz="3000" dirty="0"/>
              <a:t>봉사 활동을 하려고 해요</a:t>
            </a:r>
            <a:r>
              <a:rPr lang="en-US" altLang="ko-KR" sz="3000" dirty="0"/>
              <a:t>.</a:t>
            </a:r>
            <a:r>
              <a:rPr lang="ko-KR" altLang="en-US" sz="3000" dirty="0"/>
              <a:t> </a:t>
            </a:r>
            <a:endParaRPr lang="en-US" altLang="ko-KR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47833" y="4416676"/>
            <a:ext cx="11696333" cy="1402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 나는 어떤 이웃돕기 활동을 할 수 있을까</a:t>
            </a:r>
            <a:r>
              <a:rPr lang="en-US" altLang="ko-KR" sz="3000" dirty="0"/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3000" dirty="0"/>
              <a:t>    </a:t>
            </a:r>
            <a:r>
              <a:rPr lang="en-US" sz="3000" dirty="0"/>
              <a:t>B </a:t>
            </a:r>
            <a:r>
              <a:rPr lang="ko-KR" altLang="en-US" sz="3000" dirty="0"/>
              <a:t>  특별히 생각나는 게 없으면 </a:t>
            </a:r>
            <a:r>
              <a:rPr lang="ko-KR" altLang="en-US" sz="3000" dirty="0">
                <a:solidFill>
                  <a:srgbClr val="FF0000"/>
                </a:solidFill>
              </a:rPr>
              <a:t>청소라도 </a:t>
            </a:r>
            <a:r>
              <a:rPr lang="ko-KR" altLang="en-US" sz="3000" dirty="0"/>
              <a:t> 해 보는 건 어때</a:t>
            </a:r>
            <a:r>
              <a:rPr lang="en-US" altLang="ko-KR" sz="3000" dirty="0"/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496694" y="1988525"/>
            <a:ext cx="10952480" cy="4770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   </a:t>
            </a:r>
            <a:r>
              <a:rPr lang="en-US" altLang="ko-KR" sz="2500" dirty="0"/>
              <a:t>(Attached to a noun) This is used when an option that is not the best is chosen.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822B48CE-1357-504D-8607-34D0B8FA669A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916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1EF0C3-B111-2A42-903E-4A02223DF847}"/>
              </a:ext>
            </a:extLst>
          </p:cNvPr>
          <p:cNvSpPr txBox="1"/>
          <p:nvPr/>
        </p:nvSpPr>
        <p:spPr>
          <a:xfrm>
            <a:off x="1929931" y="1141152"/>
            <a:ext cx="833213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이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라도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0A9229-6435-3047-AD29-0CEBD16B4328}"/>
              </a:ext>
            </a:extLst>
          </p:cNvPr>
          <p:cNvSpPr txBox="1">
            <a:spLocks/>
          </p:cNvSpPr>
          <p:nvPr/>
        </p:nvSpPr>
        <p:spPr>
          <a:xfrm>
            <a:off x="3494468" y="198133"/>
            <a:ext cx="5203065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13</a:t>
            </a:r>
            <a:r>
              <a:rPr lang="ko-KR" altLang="en-US" sz="2400" dirty="0"/>
              <a:t>함께 돕고 사는 세상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이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>
                <a:solidFill>
                  <a:srgbClr val="FF0000"/>
                </a:solidFill>
              </a:rPr>
              <a:t>라도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0DF304-69CD-AF4C-8662-1AB484A90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436" y="3278328"/>
            <a:ext cx="4519353" cy="3381539"/>
          </a:xfrm>
          <a:prstGeom prst="rect">
            <a:avLst/>
          </a:prstGeom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AE60ECD0-80D6-B54E-BD04-ED0B66C2AB1D}"/>
              </a:ext>
            </a:extLst>
          </p:cNvPr>
          <p:cNvSpPr/>
          <p:nvPr/>
        </p:nvSpPr>
        <p:spPr>
          <a:xfrm>
            <a:off x="394173" y="3827109"/>
            <a:ext cx="3835021" cy="1160060"/>
          </a:xfrm>
          <a:prstGeom prst="wedgeEllipseCallout">
            <a:avLst>
              <a:gd name="adj1" fmla="val 40902"/>
              <a:gd name="adj2" fmla="val 11070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배고픈데 뭐 먹을 거 없어요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BD74AF-BB77-3247-8F89-8887CA03F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133" y="2544337"/>
            <a:ext cx="1203303" cy="12148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E9CD76D-5BD4-0E47-9316-C2DF6C7E1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0257" y="1826326"/>
            <a:ext cx="2154332" cy="14698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DD6412-0C07-EF46-BAEF-68C7224429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5257" y="1780540"/>
            <a:ext cx="1397000" cy="965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DD5FA7B-3F48-0E4D-8058-C2FD747C6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4655" y="1916888"/>
            <a:ext cx="1574800" cy="1193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6B8A050-B018-6A4B-855E-BF99B3E4B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9455" y="2412278"/>
            <a:ext cx="1606057" cy="1335035"/>
          </a:xfrm>
          <a:prstGeom prst="rect">
            <a:avLst/>
          </a:prstGeom>
        </p:spPr>
      </p:pic>
      <p:sp>
        <p:nvSpPr>
          <p:cNvPr id="19" name="Oval Callout 18">
            <a:extLst>
              <a:ext uri="{FF2B5EF4-FFF2-40B4-BE49-F238E27FC236}">
                <a16:creationId xmlns:a16="http://schemas.microsoft.com/office/drawing/2014/main" id="{1AA7C339-CEAE-2C48-A7BB-8E19C388D0F7}"/>
              </a:ext>
            </a:extLst>
          </p:cNvPr>
          <p:cNvSpPr/>
          <p:nvPr/>
        </p:nvSpPr>
        <p:spPr>
          <a:xfrm>
            <a:off x="7671179" y="3522237"/>
            <a:ext cx="4297908" cy="1214873"/>
          </a:xfrm>
          <a:prstGeom prst="wedgeEllipseCallout">
            <a:avLst>
              <a:gd name="adj1" fmla="val -53627"/>
              <a:gd name="adj2" fmla="val 54636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우유</a:t>
            </a:r>
            <a:r>
              <a:rPr lang="ko-KR" altLang="en-US" sz="2800" dirty="0">
                <a:solidFill>
                  <a:srgbClr val="FF0000"/>
                </a:solidFill>
              </a:rPr>
              <a:t>라도</a:t>
            </a:r>
            <a:r>
              <a:rPr lang="ko-KR" altLang="en-US" sz="2800" dirty="0">
                <a:solidFill>
                  <a:schemeClr val="tx1"/>
                </a:solidFill>
              </a:rPr>
              <a:t> 줄까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0" name="Oval Callout 19">
            <a:extLst>
              <a:ext uri="{FF2B5EF4-FFF2-40B4-BE49-F238E27FC236}">
                <a16:creationId xmlns:a16="http://schemas.microsoft.com/office/drawing/2014/main" id="{53A55A6B-9E08-DD46-B267-3FAAB15F0327}"/>
              </a:ext>
            </a:extLst>
          </p:cNvPr>
          <p:cNvSpPr/>
          <p:nvPr/>
        </p:nvSpPr>
        <p:spPr>
          <a:xfrm>
            <a:off x="7671179" y="3674637"/>
            <a:ext cx="4450308" cy="1214873"/>
          </a:xfrm>
          <a:prstGeom prst="wedgeEllipseCallout">
            <a:avLst>
              <a:gd name="adj1" fmla="val -53627"/>
              <a:gd name="adj2" fmla="val 54636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컵케이크</a:t>
            </a:r>
            <a:r>
              <a:rPr lang="ko-KR" altLang="en-US" sz="2800" dirty="0">
                <a:solidFill>
                  <a:srgbClr val="FF0000"/>
                </a:solidFill>
              </a:rPr>
              <a:t>라도</a:t>
            </a:r>
            <a:r>
              <a:rPr lang="ko-KR" altLang="en-US" sz="2800" dirty="0">
                <a:solidFill>
                  <a:schemeClr val="tx1"/>
                </a:solidFill>
              </a:rPr>
              <a:t> 줄까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1" name="Oval Callout 20">
            <a:extLst>
              <a:ext uri="{FF2B5EF4-FFF2-40B4-BE49-F238E27FC236}">
                <a16:creationId xmlns:a16="http://schemas.microsoft.com/office/drawing/2014/main" id="{5D729D4A-687A-D34F-A6C0-90BFB63F169E}"/>
              </a:ext>
            </a:extLst>
          </p:cNvPr>
          <p:cNvSpPr/>
          <p:nvPr/>
        </p:nvSpPr>
        <p:spPr>
          <a:xfrm>
            <a:off x="7823579" y="3827037"/>
            <a:ext cx="4450308" cy="1214873"/>
          </a:xfrm>
          <a:prstGeom prst="wedgeEllipseCallout">
            <a:avLst>
              <a:gd name="adj1" fmla="val -53627"/>
              <a:gd name="adj2" fmla="val 54636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김밥</a:t>
            </a:r>
            <a:r>
              <a:rPr lang="ko-KR" altLang="en-US" sz="2800" dirty="0">
                <a:solidFill>
                  <a:srgbClr val="FF0000"/>
                </a:solidFill>
              </a:rPr>
              <a:t>이라도</a:t>
            </a:r>
            <a:r>
              <a:rPr lang="ko-KR" altLang="en-US" sz="2800" dirty="0">
                <a:solidFill>
                  <a:schemeClr val="tx1"/>
                </a:solidFill>
              </a:rPr>
              <a:t> 줄까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2" name="Oval Callout 21">
            <a:extLst>
              <a:ext uri="{FF2B5EF4-FFF2-40B4-BE49-F238E27FC236}">
                <a16:creationId xmlns:a16="http://schemas.microsoft.com/office/drawing/2014/main" id="{9A2FF8CC-DDE5-3F46-A89B-DE8C06A2F12F}"/>
              </a:ext>
            </a:extLst>
          </p:cNvPr>
          <p:cNvSpPr/>
          <p:nvPr/>
        </p:nvSpPr>
        <p:spPr>
          <a:xfrm>
            <a:off x="7975979" y="3979437"/>
            <a:ext cx="4450308" cy="1214873"/>
          </a:xfrm>
          <a:prstGeom prst="wedgeEllipseCallout">
            <a:avLst>
              <a:gd name="adj1" fmla="val -53627"/>
              <a:gd name="adj2" fmla="val 54636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빵</a:t>
            </a:r>
            <a:r>
              <a:rPr lang="ko-KR" altLang="en-US" sz="2800" dirty="0">
                <a:solidFill>
                  <a:srgbClr val="FF0000"/>
                </a:solidFill>
              </a:rPr>
              <a:t>이라도</a:t>
            </a:r>
            <a:r>
              <a:rPr lang="ko-KR" altLang="en-US" sz="2800" dirty="0">
                <a:solidFill>
                  <a:schemeClr val="tx1"/>
                </a:solidFill>
              </a:rPr>
              <a:t> 줄까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3" name="Oval Callout 22">
            <a:extLst>
              <a:ext uri="{FF2B5EF4-FFF2-40B4-BE49-F238E27FC236}">
                <a16:creationId xmlns:a16="http://schemas.microsoft.com/office/drawing/2014/main" id="{B10B0B88-70A2-AF48-9457-3D23F9A301B8}"/>
              </a:ext>
            </a:extLst>
          </p:cNvPr>
          <p:cNvSpPr/>
          <p:nvPr/>
        </p:nvSpPr>
        <p:spPr>
          <a:xfrm>
            <a:off x="8128379" y="4131837"/>
            <a:ext cx="4450308" cy="1214873"/>
          </a:xfrm>
          <a:prstGeom prst="wedgeEllipseCallout">
            <a:avLst>
              <a:gd name="adj1" fmla="val -53627"/>
              <a:gd name="adj2" fmla="val 54636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바나나</a:t>
            </a:r>
            <a:r>
              <a:rPr lang="ko-KR" altLang="en-US" sz="2800" dirty="0">
                <a:solidFill>
                  <a:srgbClr val="FF0000"/>
                </a:solidFill>
              </a:rPr>
              <a:t>라도</a:t>
            </a:r>
            <a:r>
              <a:rPr lang="ko-KR" altLang="en-US" sz="2800" dirty="0">
                <a:solidFill>
                  <a:schemeClr val="tx1"/>
                </a:solidFill>
              </a:rPr>
              <a:t> 줄까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80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0861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라도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512089" y="194127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13</a:t>
            </a:r>
            <a:r>
              <a:rPr lang="ko-KR" altLang="en-US" sz="2400" dirty="0"/>
              <a:t> 함께 돕고 사는 세상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이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>
                <a:solidFill>
                  <a:srgbClr val="FF0000"/>
                </a:solidFill>
              </a:rPr>
              <a:t>라도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448F0F-2D76-D048-AE7B-9767C5E7D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400" y="3154868"/>
            <a:ext cx="2250079" cy="2895207"/>
          </a:xfrm>
          <a:prstGeom prst="rect">
            <a:avLst/>
          </a:prstGeom>
        </p:spPr>
      </p:pic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33DE3F15-3EF7-DB4B-B19F-0FCEDA892573}"/>
              </a:ext>
            </a:extLst>
          </p:cNvPr>
          <p:cNvSpPr/>
          <p:nvPr/>
        </p:nvSpPr>
        <p:spPr>
          <a:xfrm>
            <a:off x="2183643" y="2433899"/>
            <a:ext cx="9854510" cy="1441938"/>
          </a:xfrm>
          <a:prstGeom prst="wedgeRoundRectCallout">
            <a:avLst>
              <a:gd name="adj1" fmla="val -47377"/>
              <a:gd name="adj2" fmla="val 124744"/>
              <a:gd name="adj3" fmla="val 16667"/>
            </a:avLst>
          </a:prstGeom>
          <a:solidFill>
            <a:srgbClr val="FFC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혼자 사는 할머니</a:t>
            </a:r>
            <a:r>
              <a:rPr lang="en-US" altLang="ko-KR" sz="2800" dirty="0">
                <a:solidFill>
                  <a:schemeClr val="tx1"/>
                </a:solidFill>
              </a:rPr>
              <a:t>,</a:t>
            </a:r>
            <a:r>
              <a:rPr lang="ko-KR" altLang="en-US" sz="2800" dirty="0">
                <a:solidFill>
                  <a:schemeClr val="tx1"/>
                </a:solidFill>
              </a:rPr>
              <a:t> 할아버지를 위해 </a:t>
            </a:r>
            <a:r>
              <a:rPr lang="en-US" altLang="ko-KR" sz="2800" dirty="0">
                <a:solidFill>
                  <a:schemeClr val="tx1"/>
                </a:solidFill>
              </a:rPr>
              <a:t>___________</a:t>
            </a:r>
            <a:r>
              <a:rPr lang="ko-KR" altLang="en-US" sz="2800" dirty="0">
                <a:solidFill>
                  <a:schemeClr val="tx1"/>
                </a:solidFill>
              </a:rPr>
              <a:t>  하려고 해요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                          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안마</a:t>
            </a:r>
            <a:r>
              <a:rPr lang="en-US" altLang="ko-KR" sz="2800" dirty="0">
                <a:solidFill>
                  <a:schemeClr val="tx1"/>
                </a:solidFill>
              </a:rPr>
              <a:t>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6CBE40-0316-0E40-857D-8DDD461FA03C}"/>
              </a:ext>
            </a:extLst>
          </p:cNvPr>
          <p:cNvSpPr txBox="1"/>
          <p:nvPr/>
        </p:nvSpPr>
        <p:spPr>
          <a:xfrm>
            <a:off x="8034084" y="2631648"/>
            <a:ext cx="1974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</a:rPr>
              <a:t>안마라도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10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0861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라도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512089" y="194127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13</a:t>
            </a:r>
            <a:r>
              <a:rPr lang="ko-KR" altLang="en-US" sz="2400" dirty="0"/>
              <a:t> 함께 돕고 사는 세상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이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>
                <a:solidFill>
                  <a:srgbClr val="FF0000"/>
                </a:solidFill>
              </a:rPr>
              <a:t>라도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448F0F-2D76-D048-AE7B-9767C5E7D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400" y="3154868"/>
            <a:ext cx="2250079" cy="2895207"/>
          </a:xfrm>
          <a:prstGeom prst="rect">
            <a:avLst/>
          </a:prstGeom>
        </p:spPr>
      </p:pic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33DE3F15-3EF7-DB4B-B19F-0FCEDA892573}"/>
              </a:ext>
            </a:extLst>
          </p:cNvPr>
          <p:cNvSpPr/>
          <p:nvPr/>
        </p:nvSpPr>
        <p:spPr>
          <a:xfrm>
            <a:off x="2183643" y="2433899"/>
            <a:ext cx="9854510" cy="1441938"/>
          </a:xfrm>
          <a:prstGeom prst="wedgeRoundRectCallout">
            <a:avLst>
              <a:gd name="adj1" fmla="val -47377"/>
              <a:gd name="adj2" fmla="val 124744"/>
              <a:gd name="adj3" fmla="val 16667"/>
            </a:avLst>
          </a:prstGeom>
          <a:solidFill>
            <a:srgbClr val="FFC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어버이날에는 부모님께 작은 </a:t>
            </a:r>
            <a:r>
              <a:rPr lang="en-US" altLang="ko-KR" sz="2800" dirty="0">
                <a:solidFill>
                  <a:schemeClr val="tx1"/>
                </a:solidFill>
              </a:rPr>
              <a:t>___________</a:t>
            </a:r>
            <a:r>
              <a:rPr lang="ko-KR" altLang="en-US" sz="2800" dirty="0">
                <a:solidFill>
                  <a:schemeClr val="tx1"/>
                </a:solidFill>
              </a:rPr>
              <a:t>  드리고 싶어요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           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선물</a:t>
            </a:r>
            <a:r>
              <a:rPr lang="en-US" altLang="ko-KR" sz="2800" dirty="0">
                <a:solidFill>
                  <a:schemeClr val="tx1"/>
                </a:solidFill>
              </a:rPr>
              <a:t>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6CBE40-0316-0E40-857D-8DDD461FA03C}"/>
              </a:ext>
            </a:extLst>
          </p:cNvPr>
          <p:cNvSpPr txBox="1"/>
          <p:nvPr/>
        </p:nvSpPr>
        <p:spPr>
          <a:xfrm>
            <a:off x="7297104" y="2631648"/>
            <a:ext cx="1974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</a:rPr>
              <a:t>선물이라도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59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0861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라도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512089" y="194127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13</a:t>
            </a:r>
            <a:r>
              <a:rPr lang="ko-KR" altLang="en-US" sz="2400" dirty="0"/>
              <a:t> 함께 돕고 사는 세상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이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>
                <a:solidFill>
                  <a:srgbClr val="FF0000"/>
                </a:solidFill>
              </a:rPr>
              <a:t>라도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448F0F-2D76-D048-AE7B-9767C5E7D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400" y="3154868"/>
            <a:ext cx="2250079" cy="2895207"/>
          </a:xfrm>
          <a:prstGeom prst="rect">
            <a:avLst/>
          </a:prstGeom>
        </p:spPr>
      </p:pic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33DE3F15-3EF7-DB4B-B19F-0FCEDA892573}"/>
              </a:ext>
            </a:extLst>
          </p:cNvPr>
          <p:cNvSpPr/>
          <p:nvPr/>
        </p:nvSpPr>
        <p:spPr>
          <a:xfrm>
            <a:off x="2183643" y="2433899"/>
            <a:ext cx="9854510" cy="1441938"/>
          </a:xfrm>
          <a:prstGeom prst="wedgeRoundRectCallout">
            <a:avLst>
              <a:gd name="adj1" fmla="val -47377"/>
              <a:gd name="adj2" fmla="val 124744"/>
              <a:gd name="adj3" fmla="val 16667"/>
            </a:avLst>
          </a:prstGeom>
          <a:solidFill>
            <a:srgbClr val="FFC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 err="1">
                <a:solidFill>
                  <a:schemeClr val="tx1"/>
                </a:solidFill>
              </a:rPr>
              <a:t>조쉬한테</a:t>
            </a:r>
            <a:r>
              <a:rPr lang="ko-KR" altLang="en-US" sz="2800" dirty="0">
                <a:solidFill>
                  <a:schemeClr val="tx1"/>
                </a:solidFill>
              </a:rPr>
              <a:t> 아직 연락 못 했으면 </a:t>
            </a:r>
            <a:r>
              <a:rPr lang="en-US" altLang="ko-KR" sz="2800" dirty="0">
                <a:solidFill>
                  <a:schemeClr val="tx1"/>
                </a:solidFill>
              </a:rPr>
              <a:t>___________</a:t>
            </a:r>
            <a:r>
              <a:rPr lang="ko-KR" altLang="en-US" sz="2800" dirty="0">
                <a:solidFill>
                  <a:schemeClr val="tx1"/>
                </a:solidFill>
              </a:rPr>
              <a:t>  전화해 보세요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           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지금</a:t>
            </a:r>
            <a:r>
              <a:rPr lang="en-US" altLang="ko-KR" sz="2800" dirty="0">
                <a:solidFill>
                  <a:schemeClr val="tx1"/>
                </a:solidFill>
              </a:rPr>
              <a:t>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6CBE40-0316-0E40-857D-8DDD461FA03C}"/>
              </a:ext>
            </a:extLst>
          </p:cNvPr>
          <p:cNvSpPr txBox="1"/>
          <p:nvPr/>
        </p:nvSpPr>
        <p:spPr>
          <a:xfrm>
            <a:off x="7297104" y="2631648"/>
            <a:ext cx="1974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</a:rPr>
              <a:t>지금이라도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27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E11253-F064-714D-B676-E5462F369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807" y="0"/>
            <a:ext cx="7476386" cy="6858000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491C304-6117-B043-B297-09ABF043822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44403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9DC74-3550-F745-A0D9-7EE5E007B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440" y="2169743"/>
            <a:ext cx="11186160" cy="375920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A50F6DD-4BBD-B745-BF20-80C7DD0C8212}"/>
              </a:ext>
            </a:extLst>
          </p:cNvPr>
          <p:cNvSpPr txBox="1">
            <a:spLocks/>
          </p:cNvSpPr>
          <p:nvPr/>
        </p:nvSpPr>
        <p:spPr>
          <a:xfrm>
            <a:off x="3512089" y="194127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13</a:t>
            </a:r>
            <a:r>
              <a:rPr lang="ko-KR" altLang="en-US" sz="2400" dirty="0"/>
              <a:t> 함께 돕고 사는 세상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이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>
                <a:solidFill>
                  <a:srgbClr val="FF0000"/>
                </a:solidFill>
              </a:rPr>
              <a:t>라도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E933EB-F69C-C541-8A89-CCD4CD5208AC}"/>
              </a:ext>
            </a:extLst>
          </p:cNvPr>
          <p:cNvSpPr txBox="1"/>
          <p:nvPr/>
        </p:nvSpPr>
        <p:spPr>
          <a:xfrm>
            <a:off x="2090936" y="1208112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라도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8405B20F-A77E-1346-B853-72B663922E8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1FDCC7-1A4F-964E-9840-1EB275CBE60B}"/>
              </a:ext>
            </a:extLst>
          </p:cNvPr>
          <p:cNvSpPr txBox="1"/>
          <p:nvPr/>
        </p:nvSpPr>
        <p:spPr>
          <a:xfrm>
            <a:off x="965200" y="2460846"/>
            <a:ext cx="1050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1.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아프면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__________________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드세요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490928-BCEA-7043-9EB1-90EDAE1E65C7}"/>
              </a:ext>
            </a:extLst>
          </p:cNvPr>
          <p:cNvSpPr txBox="1"/>
          <p:nvPr/>
        </p:nvSpPr>
        <p:spPr>
          <a:xfrm>
            <a:off x="965200" y="3238066"/>
            <a:ext cx="1050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식사 시간인데 밥이 없네요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__________________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드실래요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?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71C7BB-51AE-6549-BA13-D040582B79B6}"/>
              </a:ext>
            </a:extLst>
          </p:cNvPr>
          <p:cNvSpPr txBox="1"/>
          <p:nvPr/>
        </p:nvSpPr>
        <p:spPr>
          <a:xfrm>
            <a:off x="965200" y="3947556"/>
            <a:ext cx="1050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심심한데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__________________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볼래요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?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784002-A266-1E43-8071-7B42E78CE33D}"/>
              </a:ext>
            </a:extLst>
          </p:cNvPr>
          <p:cNvSpPr txBox="1"/>
          <p:nvPr/>
        </p:nvSpPr>
        <p:spPr>
          <a:xfrm>
            <a:off x="965200" y="4676639"/>
            <a:ext cx="1050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4.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생일 파티에 못 간다고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?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_____________________________________.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A42BE9-7182-CB4B-B695-1639E50F8E3F}"/>
              </a:ext>
            </a:extLst>
          </p:cNvPr>
          <p:cNvSpPr txBox="1"/>
          <p:nvPr/>
        </p:nvSpPr>
        <p:spPr>
          <a:xfrm>
            <a:off x="965200" y="5376660"/>
            <a:ext cx="1050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5.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주스가 없네요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________________________________________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?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7E14F3-D22E-C84E-B9C3-D36B4F58DAB0}"/>
              </a:ext>
            </a:extLst>
          </p:cNvPr>
          <p:cNvSpPr txBox="1"/>
          <p:nvPr/>
        </p:nvSpPr>
        <p:spPr>
          <a:xfrm>
            <a:off x="3210560" y="2375783"/>
            <a:ext cx="2235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죽</a:t>
            </a:r>
            <a:r>
              <a:rPr lang="ko-KR" altLang="en-US" sz="3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이라도</a:t>
            </a:r>
            <a:endParaRPr lang="en-US" sz="3000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F325B2-8E6B-4841-9462-CBC9FF39D6CA}"/>
              </a:ext>
            </a:extLst>
          </p:cNvPr>
          <p:cNvSpPr txBox="1"/>
          <p:nvPr/>
        </p:nvSpPr>
        <p:spPr>
          <a:xfrm>
            <a:off x="6405046" y="3145478"/>
            <a:ext cx="2235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라면</a:t>
            </a:r>
            <a:r>
              <a:rPr lang="ko-KR" altLang="en-US" sz="3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이라도</a:t>
            </a:r>
            <a:endParaRPr lang="en-US" sz="3000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A9C35F-19AD-9848-B6A8-58CFA79F2A99}"/>
              </a:ext>
            </a:extLst>
          </p:cNvPr>
          <p:cNvSpPr txBox="1"/>
          <p:nvPr/>
        </p:nvSpPr>
        <p:spPr>
          <a:xfrm>
            <a:off x="3512089" y="3853874"/>
            <a:ext cx="2235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영화</a:t>
            </a:r>
            <a:r>
              <a:rPr lang="ko-KR" altLang="en-US" sz="3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라도</a:t>
            </a:r>
            <a:endParaRPr lang="en-US" sz="3000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1E02FA-6984-FE40-9F8D-F09C854A3D1F}"/>
              </a:ext>
            </a:extLst>
          </p:cNvPr>
          <p:cNvSpPr txBox="1"/>
          <p:nvPr/>
        </p:nvSpPr>
        <p:spPr>
          <a:xfrm>
            <a:off x="5445760" y="4564458"/>
            <a:ext cx="3194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선물</a:t>
            </a:r>
            <a:r>
              <a:rPr lang="ko-KR" altLang="en-US" sz="3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이라도 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보내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F5E094-F401-1842-AC81-DF8EFF572537}"/>
              </a:ext>
            </a:extLst>
          </p:cNvPr>
          <p:cNvSpPr txBox="1"/>
          <p:nvPr/>
        </p:nvSpPr>
        <p:spPr>
          <a:xfrm>
            <a:off x="8455660" y="4552205"/>
            <a:ext cx="3194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카드</a:t>
            </a:r>
            <a:r>
              <a:rPr lang="ko-KR" altLang="en-US" sz="3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라도 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써서 줘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999DD0-ECB0-D546-827E-BDEB6C96EAA9}"/>
              </a:ext>
            </a:extLst>
          </p:cNvPr>
          <p:cNvSpPr txBox="1"/>
          <p:nvPr/>
        </p:nvSpPr>
        <p:spPr>
          <a:xfrm>
            <a:off x="4328160" y="5276343"/>
            <a:ext cx="41275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물</a:t>
            </a:r>
            <a:r>
              <a:rPr lang="ko-KR" altLang="en-US" sz="3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이라도 </a:t>
            </a:r>
            <a:r>
              <a:rPr lang="ko-KR" altLang="en-US" sz="30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마실래요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97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720" y="924391"/>
            <a:ext cx="3169493" cy="52937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P128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6367812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13 </a:t>
            </a:r>
            <a:r>
              <a:rPr lang="ko-KR" altLang="en-US" sz="2800" dirty="0">
                <a:solidFill>
                  <a:schemeClr val="tx1"/>
                </a:solidFill>
              </a:rPr>
              <a:t>함께 돕고 사는 세상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A903FC-4D81-E143-95C4-FE80BCD7C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88" y="1189080"/>
            <a:ext cx="5528965" cy="44798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F9A462-4D94-394E-98B3-21E4E43C31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0720" y="1846220"/>
            <a:ext cx="5956300" cy="38227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768DD56-9F7A-354B-A1B0-58CA6E36BF4D}"/>
              </a:ext>
            </a:extLst>
          </p:cNvPr>
          <p:cNvSpPr txBox="1"/>
          <p:nvPr/>
        </p:nvSpPr>
        <p:spPr>
          <a:xfrm>
            <a:off x="6344506" y="2237433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9DAA6B-0CD0-0B43-BC92-8ECD61238D30}"/>
              </a:ext>
            </a:extLst>
          </p:cNvPr>
          <p:cNvSpPr txBox="1"/>
          <p:nvPr/>
        </p:nvSpPr>
        <p:spPr>
          <a:xfrm>
            <a:off x="6344506" y="5180185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9" name="Online Media 8" descr="024.mp3">
            <a:hlinkClick r:id="" action="ppaction://media"/>
            <a:extLst>
              <a:ext uri="{FF2B5EF4-FFF2-40B4-BE49-F238E27FC236}">
                <a16:creationId xmlns:a16="http://schemas.microsoft.com/office/drawing/2014/main" id="{DD8698EA-2C21-804E-A978-C6C6C7EEAD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72780" y="83719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0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7812" y="162689"/>
            <a:ext cx="3746344" cy="51594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P.131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0" y="162689"/>
            <a:ext cx="6367812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13 </a:t>
            </a:r>
            <a:r>
              <a:rPr lang="ko-KR" altLang="en-US" sz="2800" dirty="0">
                <a:solidFill>
                  <a:schemeClr val="tx1"/>
                </a:solidFill>
              </a:rPr>
              <a:t>함께 돕고 사는 세상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47718"/>
            <a:ext cx="12192000" cy="5102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D5B6A5-1778-764E-B2AF-89079F040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009" y="774993"/>
            <a:ext cx="8771799" cy="51089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936596-99CD-0F44-95BE-932D30C91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010" y="5835422"/>
            <a:ext cx="75565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276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1DB1E-A65E-1648-8051-4881C057EFFF}"/>
              </a:ext>
            </a:extLst>
          </p:cNvPr>
          <p:cNvSpPr txBox="1">
            <a:spLocks/>
          </p:cNvSpPr>
          <p:nvPr/>
        </p:nvSpPr>
        <p:spPr>
          <a:xfrm>
            <a:off x="5771542" y="830687"/>
            <a:ext cx="6260624" cy="7474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altLang="ko-KR" sz="4000" dirty="0">
                <a:solidFill>
                  <a:schemeClr val="tx1"/>
                </a:solidFill>
              </a:rPr>
              <a:t>Unit 13 </a:t>
            </a:r>
            <a:r>
              <a:rPr lang="ko-KR" altLang="en-US" sz="4000" dirty="0">
                <a:solidFill>
                  <a:schemeClr val="tx1"/>
                </a:solidFill>
              </a:rPr>
              <a:t>함께 돕고 사는 세상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A9BC1E-CBA4-AA4F-8C73-E242DB9EDD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260" r="-3" b="-3"/>
          <a:stretch/>
        </p:blipFill>
        <p:spPr>
          <a:xfrm>
            <a:off x="20" y="10"/>
            <a:ext cx="5920598" cy="2130941"/>
          </a:xfrm>
          <a:custGeom>
            <a:avLst/>
            <a:gdLst/>
            <a:ahLst/>
            <a:cxnLst/>
            <a:rect l="l" t="t" r="r" b="b"/>
            <a:pathLst>
              <a:path w="5920618" h="2130951">
                <a:moveTo>
                  <a:pt x="0" y="0"/>
                </a:moveTo>
                <a:lnTo>
                  <a:pt x="5920618" y="0"/>
                </a:lnTo>
                <a:lnTo>
                  <a:pt x="4933709" y="2130951"/>
                </a:lnTo>
                <a:lnTo>
                  <a:pt x="0" y="2130951"/>
                </a:lnTo>
                <a:close/>
              </a:path>
            </a:pathLst>
          </a:custGeom>
        </p:spPr>
      </p:pic>
      <p:sp>
        <p:nvSpPr>
          <p:cNvPr id="9" name="Freeform 16">
            <a:extLst>
              <a:ext uri="{FF2B5EF4-FFF2-40B4-BE49-F238E27FC236}">
                <a16:creationId xmlns:a16="http://schemas.microsoft.com/office/drawing/2014/main" id="{B0BDD275-E79C-4B6F-9875-E474D59D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7752" y="0"/>
            <a:ext cx="7084249" cy="2130552"/>
          </a:xfrm>
          <a:custGeom>
            <a:avLst/>
            <a:gdLst>
              <a:gd name="connsiteX0" fmla="*/ 986725 w 7084249"/>
              <a:gd name="connsiteY0" fmla="*/ 0 h 2130552"/>
              <a:gd name="connsiteX1" fmla="*/ 7084249 w 7084249"/>
              <a:gd name="connsiteY1" fmla="*/ 0 h 2130552"/>
              <a:gd name="connsiteX2" fmla="*/ 7084249 w 7084249"/>
              <a:gd name="connsiteY2" fmla="*/ 2130552 h 2130552"/>
              <a:gd name="connsiteX3" fmla="*/ 0 w 7084249"/>
              <a:gd name="connsiteY3" fmla="*/ 2130552 h 2130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4249" h="2130552">
                <a:moveTo>
                  <a:pt x="986725" y="0"/>
                </a:moveTo>
                <a:lnTo>
                  <a:pt x="7084249" y="0"/>
                </a:lnTo>
                <a:lnTo>
                  <a:pt x="7084249" y="2130552"/>
                </a:lnTo>
                <a:lnTo>
                  <a:pt x="0" y="213055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FFE24BB0-6C00-4CD0-B19A-F41513025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3319"/>
            <a:ext cx="5925190" cy="2174681"/>
          </a:xfrm>
          <a:custGeom>
            <a:avLst/>
            <a:gdLst>
              <a:gd name="connsiteX0" fmla="*/ 1007162 w 5925190"/>
              <a:gd name="connsiteY0" fmla="*/ 0 h 2174681"/>
              <a:gd name="connsiteX1" fmla="*/ 5925190 w 5925190"/>
              <a:gd name="connsiteY1" fmla="*/ 0 h 2174681"/>
              <a:gd name="connsiteX2" fmla="*/ 5925190 w 5925190"/>
              <a:gd name="connsiteY2" fmla="*/ 2174681 h 2174681"/>
              <a:gd name="connsiteX3" fmla="*/ 0 w 5925190"/>
              <a:gd name="connsiteY3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4681">
                <a:moveTo>
                  <a:pt x="1007162" y="0"/>
                </a:moveTo>
                <a:lnTo>
                  <a:pt x="5925190" y="0"/>
                </a:lnTo>
                <a:lnTo>
                  <a:pt x="592519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045D7A58-411F-4E92-A78E-A6FEB1890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1728"/>
            <a:ext cx="7112212" cy="2176272"/>
          </a:xfrm>
          <a:custGeom>
            <a:avLst/>
            <a:gdLst>
              <a:gd name="connsiteX0" fmla="*/ 0 w 7112212"/>
              <a:gd name="connsiteY0" fmla="*/ 0 h 2176272"/>
              <a:gd name="connsiteX1" fmla="*/ 7112212 w 7112212"/>
              <a:gd name="connsiteY1" fmla="*/ 0 h 2176272"/>
              <a:gd name="connsiteX2" fmla="*/ 6104313 w 7112212"/>
              <a:gd name="connsiteY2" fmla="*/ 2176272 h 2176272"/>
              <a:gd name="connsiteX3" fmla="*/ 0 w 7112212"/>
              <a:gd name="connsiteY3" fmla="*/ 2176272 h 2176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2212" h="2176272">
                <a:moveTo>
                  <a:pt x="0" y="0"/>
                </a:moveTo>
                <a:lnTo>
                  <a:pt x="7112212" y="0"/>
                </a:lnTo>
                <a:lnTo>
                  <a:pt x="6104313" y="2176272"/>
                </a:lnTo>
                <a:lnTo>
                  <a:pt x="0" y="217627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90F17B-EA76-0F48-83B3-39FF6C672195}"/>
              </a:ext>
            </a:extLst>
          </p:cNvPr>
          <p:cNvSpPr txBox="1"/>
          <p:nvPr/>
        </p:nvSpPr>
        <p:spPr>
          <a:xfrm>
            <a:off x="9775248" y="3713027"/>
            <a:ext cx="144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YouTube.com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A75DBD-120B-3041-98DF-671F2ABCAE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9318" y="2591422"/>
            <a:ext cx="7433363" cy="159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276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20416"/>
            <a:ext cx="12192000" cy="5375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FAA1AB-2D0C-9449-997D-480E5D8FB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56" y="254118"/>
            <a:ext cx="9679474" cy="570459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445017B-5775-9A4C-9300-DF12B7F28764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13 </a:t>
            </a:r>
            <a:r>
              <a:rPr lang="ko-KR" altLang="en-US" sz="1800" dirty="0">
                <a:solidFill>
                  <a:schemeClr val="tx1"/>
                </a:solidFill>
              </a:rPr>
              <a:t>함께 돕고 사는 세상 </a:t>
            </a:r>
            <a:r>
              <a:rPr lang="en-US" altLang="ko-KR" sz="1800" dirty="0">
                <a:solidFill>
                  <a:schemeClr val="tx1"/>
                </a:solidFill>
              </a:rPr>
              <a:t>P.51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56B8EC-E619-0A4E-AF0E-0FB8CF8EFFC7}"/>
              </a:ext>
            </a:extLst>
          </p:cNvPr>
          <p:cNvSpPr txBox="1"/>
          <p:nvPr/>
        </p:nvSpPr>
        <p:spPr>
          <a:xfrm>
            <a:off x="2881198" y="3222404"/>
            <a:ext cx="1428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홀몸노인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68797B-EAA7-1745-B7AA-4A0F3ED6F6CB}"/>
              </a:ext>
            </a:extLst>
          </p:cNvPr>
          <p:cNvSpPr txBox="1"/>
          <p:nvPr/>
        </p:nvSpPr>
        <p:spPr>
          <a:xfrm>
            <a:off x="4554700" y="3806730"/>
            <a:ext cx="1428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기부금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049D35-96ED-7E46-9BE4-8409AC5E31E4}"/>
              </a:ext>
            </a:extLst>
          </p:cNvPr>
          <p:cNvSpPr txBox="1"/>
          <p:nvPr/>
        </p:nvSpPr>
        <p:spPr>
          <a:xfrm>
            <a:off x="4903474" y="4365817"/>
            <a:ext cx="2048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소년소녀가장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D6C22C-69CD-7443-B7D9-B1C18F9BF022}"/>
              </a:ext>
            </a:extLst>
          </p:cNvPr>
          <p:cNvSpPr txBox="1"/>
          <p:nvPr/>
        </p:nvSpPr>
        <p:spPr>
          <a:xfrm>
            <a:off x="4039331" y="5325612"/>
            <a:ext cx="1428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봉사활동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729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428718"/>
            <a:ext cx="12192000" cy="4292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FE7083-CCC1-7540-9F9F-423D194F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24" y="216604"/>
            <a:ext cx="9228788" cy="621211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16936D6-2F71-2E41-9965-59D27E02E1B3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13 </a:t>
            </a:r>
            <a:r>
              <a:rPr lang="ko-KR" altLang="en-US" sz="1800" dirty="0">
                <a:solidFill>
                  <a:schemeClr val="tx1"/>
                </a:solidFill>
              </a:rPr>
              <a:t>함께 돕고 사는 세상 </a:t>
            </a:r>
            <a:r>
              <a:rPr lang="en-US" altLang="ko-KR" sz="1800" dirty="0">
                <a:solidFill>
                  <a:schemeClr val="tx1"/>
                </a:solidFill>
              </a:rPr>
              <a:t>P.51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D29381-C1FB-9E40-A0BA-6236D986577D}"/>
              </a:ext>
            </a:extLst>
          </p:cNvPr>
          <p:cNvSpPr txBox="1"/>
          <p:nvPr/>
        </p:nvSpPr>
        <p:spPr>
          <a:xfrm>
            <a:off x="2287720" y="2847185"/>
            <a:ext cx="2048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보람을 느껴요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69D876-E7C5-1348-A079-2571B4EBC357}"/>
              </a:ext>
            </a:extLst>
          </p:cNvPr>
          <p:cNvSpPr txBox="1"/>
          <p:nvPr/>
        </p:nvSpPr>
        <p:spPr>
          <a:xfrm>
            <a:off x="1769656" y="3734304"/>
            <a:ext cx="2048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기부하려면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30B486-B6D2-3244-B54F-949F9338749C}"/>
              </a:ext>
            </a:extLst>
          </p:cNvPr>
          <p:cNvSpPr txBox="1"/>
          <p:nvPr/>
        </p:nvSpPr>
        <p:spPr>
          <a:xfrm>
            <a:off x="2695872" y="5081511"/>
            <a:ext cx="2048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 err="1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뿌듯하겠어요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E10DD3-8BA9-174B-8511-C25051E22CDB}"/>
              </a:ext>
            </a:extLst>
          </p:cNvPr>
          <p:cNvSpPr txBox="1"/>
          <p:nvPr/>
        </p:nvSpPr>
        <p:spPr>
          <a:xfrm>
            <a:off x="6330649" y="5587780"/>
            <a:ext cx="2048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기증하셨어요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177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20416"/>
            <a:ext cx="12192000" cy="5375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D993D2-4FAB-1047-9C26-0D84EE0BA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215" y="325323"/>
            <a:ext cx="11330214" cy="55753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1AABC24-C540-1648-9EBB-6B8FFA8E53E9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13 </a:t>
            </a:r>
            <a:r>
              <a:rPr lang="ko-KR" altLang="en-US" sz="1800" dirty="0">
                <a:solidFill>
                  <a:schemeClr val="tx1"/>
                </a:solidFill>
              </a:rPr>
              <a:t>함께 돕고 사는 세상 </a:t>
            </a:r>
            <a:r>
              <a:rPr lang="en-US" altLang="ko-KR" sz="1800" dirty="0">
                <a:solidFill>
                  <a:schemeClr val="tx1"/>
                </a:solidFill>
              </a:rPr>
              <a:t>P.52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F21B9B-A5CC-D945-A6ED-3253885AC30B}"/>
              </a:ext>
            </a:extLst>
          </p:cNvPr>
          <p:cNvSpPr txBox="1"/>
          <p:nvPr/>
        </p:nvSpPr>
        <p:spPr>
          <a:xfrm>
            <a:off x="4406182" y="3607502"/>
            <a:ext cx="2595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한국 역사에 대해서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0E7371-AF5B-C84E-9C45-D82C5E311BF1}"/>
              </a:ext>
            </a:extLst>
          </p:cNvPr>
          <p:cNvSpPr txBox="1"/>
          <p:nvPr/>
        </p:nvSpPr>
        <p:spPr>
          <a:xfrm>
            <a:off x="6454625" y="4174622"/>
            <a:ext cx="2595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문법에 대해서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96FF18-8625-044E-8D9D-CA76A72C66F5}"/>
              </a:ext>
            </a:extLst>
          </p:cNvPr>
          <p:cNvSpPr txBox="1"/>
          <p:nvPr/>
        </p:nvSpPr>
        <p:spPr>
          <a:xfrm>
            <a:off x="5746676" y="4710136"/>
            <a:ext cx="233679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에너지를 절약하는 방법에 대해서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CC9B2C-CDB7-AD40-8FFE-69A58959B94F}"/>
              </a:ext>
            </a:extLst>
          </p:cNvPr>
          <p:cNvSpPr txBox="1"/>
          <p:nvPr/>
        </p:nvSpPr>
        <p:spPr>
          <a:xfrm>
            <a:off x="4712083" y="5427863"/>
            <a:ext cx="27678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자신의 장점에 대해서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330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DF5FD2-06A8-814A-BE94-CCBDDAF8C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70" y="101600"/>
            <a:ext cx="7727716" cy="67564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B77CE1C-53DF-E147-9B7C-261BDB79408F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13 </a:t>
            </a:r>
            <a:r>
              <a:rPr lang="ko-KR" altLang="en-US" sz="1800" dirty="0">
                <a:solidFill>
                  <a:schemeClr val="tx1"/>
                </a:solidFill>
              </a:rPr>
              <a:t>함께 돕고 사는 세상 </a:t>
            </a:r>
            <a:r>
              <a:rPr lang="en-US" altLang="ko-KR" sz="1800" dirty="0">
                <a:solidFill>
                  <a:schemeClr val="tx1"/>
                </a:solidFill>
              </a:rPr>
              <a:t>P.52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B5BE18-8716-FB47-82C8-652B46A7BA7A}"/>
              </a:ext>
            </a:extLst>
          </p:cNvPr>
          <p:cNvSpPr txBox="1"/>
          <p:nvPr/>
        </p:nvSpPr>
        <p:spPr>
          <a:xfrm>
            <a:off x="2375282" y="3976435"/>
            <a:ext cx="553500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한국의 대중문화에 대해서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소개해 보세요</a:t>
            </a:r>
            <a:r>
              <a:rPr lang="en-US" altLang="ko-KR" sz="20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D3F710E-27EC-F94D-AF0F-0332E57B94DD}"/>
              </a:ext>
            </a:extLst>
          </p:cNvPr>
          <p:cNvCxnSpPr/>
          <p:nvPr/>
        </p:nvCxnSpPr>
        <p:spPr>
          <a:xfrm>
            <a:off x="2249714" y="1656929"/>
            <a:ext cx="3352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DD70C6D-0B04-9E44-BDD2-4A571BAC6ADC}"/>
              </a:ext>
            </a:extLst>
          </p:cNvPr>
          <p:cNvSpPr txBox="1"/>
          <p:nvPr/>
        </p:nvSpPr>
        <p:spPr>
          <a:xfrm>
            <a:off x="544745" y="4680940"/>
            <a:ext cx="240608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한국 명절에 대해서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399F998-D250-F348-853C-63653A4F2B5F}"/>
              </a:ext>
            </a:extLst>
          </p:cNvPr>
          <p:cNvCxnSpPr>
            <a:cxnSpLocks/>
          </p:cNvCxnSpPr>
          <p:nvPr/>
        </p:nvCxnSpPr>
        <p:spPr>
          <a:xfrm>
            <a:off x="2249714" y="2068286"/>
            <a:ext cx="3352800" cy="8926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AE70811-3908-4847-9AB8-3434ED4C3455}"/>
              </a:ext>
            </a:extLst>
          </p:cNvPr>
          <p:cNvSpPr txBox="1"/>
          <p:nvPr/>
        </p:nvSpPr>
        <p:spPr>
          <a:xfrm>
            <a:off x="3689919" y="5392066"/>
            <a:ext cx="422036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저축 방법에 대해서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발표해 보세요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16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05CDE64-7BAA-C34E-81AB-585C24B9D395}"/>
              </a:ext>
            </a:extLst>
          </p:cNvPr>
          <p:cNvCxnSpPr>
            <a:cxnSpLocks/>
          </p:cNvCxnSpPr>
          <p:nvPr/>
        </p:nvCxnSpPr>
        <p:spPr>
          <a:xfrm flipV="1">
            <a:off x="2249714" y="1200798"/>
            <a:ext cx="3352800" cy="1334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660F1C8-B5C4-AD4C-A79F-1950778C64BF}"/>
              </a:ext>
            </a:extLst>
          </p:cNvPr>
          <p:cNvCxnSpPr>
            <a:cxnSpLocks/>
          </p:cNvCxnSpPr>
          <p:nvPr/>
        </p:nvCxnSpPr>
        <p:spPr>
          <a:xfrm flipV="1">
            <a:off x="2249714" y="2535405"/>
            <a:ext cx="3352800" cy="442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5AD3EAC-50B6-4042-A378-C5A85D28D8A3}"/>
              </a:ext>
            </a:extLst>
          </p:cNvPr>
          <p:cNvSpPr txBox="1"/>
          <p:nvPr/>
        </p:nvSpPr>
        <p:spPr>
          <a:xfrm>
            <a:off x="2375282" y="6095312"/>
            <a:ext cx="64494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자신의 장점에  대해서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생각해 볼 거예요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로라는 어떤 장점이 있어요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?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222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  <p:bldP spid="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20416"/>
            <a:ext cx="12192000" cy="5375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143C7E-8D9D-DD4C-AC86-7096B2DCD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07" y="325323"/>
            <a:ext cx="10452100" cy="56896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E4BE4BF-190C-DE4F-8A15-B302A4024D6F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13 </a:t>
            </a:r>
            <a:r>
              <a:rPr lang="ko-KR" altLang="en-US" sz="1800" dirty="0">
                <a:solidFill>
                  <a:schemeClr val="tx1"/>
                </a:solidFill>
              </a:rPr>
              <a:t>함께 돕고 사는 세상 </a:t>
            </a:r>
            <a:r>
              <a:rPr lang="en-US" altLang="ko-KR" sz="1800" dirty="0">
                <a:solidFill>
                  <a:schemeClr val="tx1"/>
                </a:solidFill>
              </a:rPr>
              <a:t>P.53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6177B2-7DC3-8A46-B0A8-EFE2B8DC8F8D}"/>
              </a:ext>
            </a:extLst>
          </p:cNvPr>
          <p:cNvSpPr txBox="1"/>
          <p:nvPr/>
        </p:nvSpPr>
        <p:spPr>
          <a:xfrm>
            <a:off x="5176943" y="3582436"/>
            <a:ext cx="2048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분이라도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8C4CD1-1988-9046-8740-84D5492FF2A6}"/>
              </a:ext>
            </a:extLst>
          </p:cNvPr>
          <p:cNvSpPr txBox="1"/>
          <p:nvPr/>
        </p:nvSpPr>
        <p:spPr>
          <a:xfrm>
            <a:off x="4901173" y="4190557"/>
            <a:ext cx="2048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전화라도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D24FF1-7F95-8940-B959-BA6522E6E8D9}"/>
              </a:ext>
            </a:extLst>
          </p:cNvPr>
          <p:cNvSpPr txBox="1"/>
          <p:nvPr/>
        </p:nvSpPr>
        <p:spPr>
          <a:xfrm>
            <a:off x="4901173" y="4813516"/>
            <a:ext cx="2048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공원이라도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358B05-6F9B-3C4F-82A0-82C18675BC01}"/>
              </a:ext>
            </a:extLst>
          </p:cNvPr>
          <p:cNvSpPr txBox="1"/>
          <p:nvPr/>
        </p:nvSpPr>
        <p:spPr>
          <a:xfrm>
            <a:off x="4607322" y="5436475"/>
            <a:ext cx="2048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햄버거라도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080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87D8D2-71AF-0740-8147-AEC2C01FC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555" y="0"/>
            <a:ext cx="8439274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900A7E2-B166-A44C-9B60-AC0A4FE15F36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13 </a:t>
            </a:r>
            <a:r>
              <a:rPr lang="ko-KR" altLang="en-US" sz="1800" dirty="0">
                <a:solidFill>
                  <a:schemeClr val="tx1"/>
                </a:solidFill>
              </a:rPr>
              <a:t>함께 돕고 사는 세상 </a:t>
            </a:r>
            <a:r>
              <a:rPr lang="en-US" altLang="ko-KR" sz="1800" dirty="0">
                <a:solidFill>
                  <a:schemeClr val="tx1"/>
                </a:solidFill>
              </a:rPr>
              <a:t>P.53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CCC79E-26BF-0E4D-8C17-CAFCBD9F71BC}"/>
              </a:ext>
            </a:extLst>
          </p:cNvPr>
          <p:cNvSpPr txBox="1"/>
          <p:nvPr/>
        </p:nvSpPr>
        <p:spPr>
          <a:xfrm>
            <a:off x="2709111" y="4324777"/>
            <a:ext cx="4286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책이라도 읽으세요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2AB85B-3867-3D48-A9A5-C7F43477F9E1}"/>
              </a:ext>
            </a:extLst>
          </p:cNvPr>
          <p:cNvSpPr txBox="1"/>
          <p:nvPr/>
        </p:nvSpPr>
        <p:spPr>
          <a:xfrm>
            <a:off x="1480533" y="5043234"/>
            <a:ext cx="286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축하 전화라도 해 주세요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A5D86F-4851-E248-8752-405D5C8CDAD8}"/>
              </a:ext>
            </a:extLst>
          </p:cNvPr>
          <p:cNvSpPr txBox="1"/>
          <p:nvPr/>
        </p:nvSpPr>
        <p:spPr>
          <a:xfrm>
            <a:off x="894826" y="5832857"/>
            <a:ext cx="327077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따뜻한 차라도 마시고 푹 자요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DA4C21-203D-EE42-90ED-3ADCD8FD21A4}"/>
              </a:ext>
            </a:extLst>
          </p:cNvPr>
          <p:cNvSpPr txBox="1"/>
          <p:nvPr/>
        </p:nvSpPr>
        <p:spPr>
          <a:xfrm>
            <a:off x="1486284" y="6488668"/>
            <a:ext cx="327077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자전거라도 타고 다니세요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FC992C7-9A39-6548-84BF-8CB969D6DCFA}"/>
              </a:ext>
            </a:extLst>
          </p:cNvPr>
          <p:cNvCxnSpPr/>
          <p:nvPr/>
        </p:nvCxnSpPr>
        <p:spPr>
          <a:xfrm>
            <a:off x="4557534" y="1640114"/>
            <a:ext cx="2031952" cy="1335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786CF49-65F9-BE40-A9BA-A15D9FA57479}"/>
              </a:ext>
            </a:extLst>
          </p:cNvPr>
          <p:cNvCxnSpPr>
            <a:cxnSpLocks/>
          </p:cNvCxnSpPr>
          <p:nvPr/>
        </p:nvCxnSpPr>
        <p:spPr>
          <a:xfrm flipV="1">
            <a:off x="4557534" y="1147066"/>
            <a:ext cx="2031952" cy="924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96E7806-ACE4-F044-96CA-349CE704B6A7}"/>
              </a:ext>
            </a:extLst>
          </p:cNvPr>
          <p:cNvCxnSpPr>
            <a:cxnSpLocks/>
          </p:cNvCxnSpPr>
          <p:nvPr/>
        </p:nvCxnSpPr>
        <p:spPr>
          <a:xfrm flipV="1">
            <a:off x="4514015" y="1640114"/>
            <a:ext cx="2075471" cy="881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FC57CB5-FB7E-474A-B3EA-BEC843AEB272}"/>
              </a:ext>
            </a:extLst>
          </p:cNvPr>
          <p:cNvCxnSpPr>
            <a:cxnSpLocks/>
          </p:cNvCxnSpPr>
          <p:nvPr/>
        </p:nvCxnSpPr>
        <p:spPr>
          <a:xfrm flipV="1">
            <a:off x="4557534" y="2527543"/>
            <a:ext cx="2031952" cy="4144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03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AE5E2A-E1F7-4743-84F2-110578BB29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2058" r="7423" b="3"/>
          <a:stretch/>
        </p:blipFill>
        <p:spPr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D46C0C3-737C-7843-91D0-1DE2573A1127}"/>
              </a:ext>
            </a:extLst>
          </p:cNvPr>
          <p:cNvSpPr txBox="1"/>
          <p:nvPr/>
        </p:nvSpPr>
        <p:spPr>
          <a:xfrm>
            <a:off x="6255107" y="2879506"/>
            <a:ext cx="589808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◎기부를 해 본 적이 있습니까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r>
              <a:rPr lang="ko-KR" altLang="en-US" sz="2800" dirty="0">
                <a:solidFill>
                  <a:srgbClr val="000000"/>
                </a:solidFill>
              </a:rPr>
              <a:t>  </a:t>
            </a:r>
            <a:endParaRPr lang="en-US" altLang="ko-KR" sz="2800" dirty="0">
              <a:solidFill>
                <a:srgbClr val="00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6E084C-2035-514D-AF9A-C427D65C3A34}"/>
              </a:ext>
            </a:extLst>
          </p:cNvPr>
          <p:cNvSpPr txBox="1"/>
          <p:nvPr/>
        </p:nvSpPr>
        <p:spPr>
          <a:xfrm>
            <a:off x="6293918" y="3837817"/>
            <a:ext cx="5898081" cy="10310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◎여러분은 어떤 재능을</a:t>
            </a:r>
            <a:r>
              <a:rPr lang="en-US" altLang="ko-KR" sz="2800" dirty="0">
                <a:solidFill>
                  <a:srgbClr val="000000"/>
                </a:solidFill>
              </a:rPr>
              <a:t> </a:t>
            </a:r>
            <a:r>
              <a:rPr lang="ko-KR" altLang="en-US" sz="2800" dirty="0">
                <a:solidFill>
                  <a:srgbClr val="000000"/>
                </a:solidFill>
              </a:rPr>
              <a:t>기부할 수</a:t>
            </a:r>
            <a:endParaRPr lang="en-US" altLang="ko-KR" sz="2800" dirty="0">
              <a:solidFill>
                <a:srgbClr val="000000"/>
              </a:solidFill>
            </a:endParaRPr>
          </a:p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 </a:t>
            </a:r>
            <a:r>
              <a:rPr lang="en-US" altLang="ko-KR" sz="2800" dirty="0">
                <a:solidFill>
                  <a:srgbClr val="000000"/>
                </a:solidFill>
              </a:rPr>
              <a:t>   </a:t>
            </a:r>
            <a:r>
              <a:rPr lang="ko-KR" altLang="en-US" sz="2800" dirty="0">
                <a:solidFill>
                  <a:srgbClr val="000000"/>
                </a:solidFill>
              </a:rPr>
              <a:t>있습니까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r>
              <a:rPr lang="ko-KR" altLang="en-US" sz="2800" dirty="0">
                <a:solidFill>
                  <a:srgbClr val="000000"/>
                </a:solidFill>
              </a:rPr>
              <a:t>  </a:t>
            </a:r>
            <a:endParaRPr lang="en-US" altLang="ko-KR" sz="2800" dirty="0">
              <a:solidFill>
                <a:srgbClr val="000000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38AC1E3-A45C-3544-B2F2-3C571481E767}"/>
              </a:ext>
            </a:extLst>
          </p:cNvPr>
          <p:cNvSpPr txBox="1">
            <a:spLocks/>
          </p:cNvSpPr>
          <p:nvPr/>
        </p:nvSpPr>
        <p:spPr>
          <a:xfrm>
            <a:off x="6585940" y="1066551"/>
            <a:ext cx="4755220" cy="10835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2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solidFill>
                  <a:srgbClr val="000000"/>
                </a:solidFill>
              </a:rPr>
              <a:t>이야기해 보세요</a:t>
            </a:r>
            <a:r>
              <a:rPr lang="en-US" altLang="ko-KR" dirty="0">
                <a:solidFill>
                  <a:srgbClr val="000000"/>
                </a:solidFill>
              </a:rPr>
              <a:t>!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CEFACF71-552C-2F42-921D-85881C9939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183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177"/>
            <a:ext cx="10515600" cy="132556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/>
              <a:t> References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7695"/>
            <a:ext cx="10515600" cy="297711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endParaRPr lang="en-US" altLang="ko-KR" sz="3400" dirty="0"/>
          </a:p>
          <a:p>
            <a:r>
              <a:rPr lang="ko-KR" altLang="en-US" sz="3400" dirty="0"/>
              <a:t>재외동포를 위한 한국어 </a:t>
            </a:r>
            <a:r>
              <a:rPr lang="en-US" altLang="ko-KR" sz="3400" dirty="0"/>
              <a:t>4-2(</a:t>
            </a:r>
            <a:r>
              <a:rPr lang="ko-KR" altLang="en-US" sz="3400" dirty="0"/>
              <a:t>영어권</a:t>
            </a:r>
            <a:r>
              <a:rPr lang="en-US" altLang="ko-KR" sz="3400" dirty="0"/>
              <a:t>)</a:t>
            </a:r>
          </a:p>
          <a:p>
            <a:r>
              <a:rPr lang="en-US" altLang="ko-KR" sz="3400" dirty="0" err="1"/>
              <a:t>YouTube.com</a:t>
            </a:r>
            <a:endParaRPr lang="en-US" altLang="ko-KR" sz="3400" dirty="0"/>
          </a:p>
          <a:p>
            <a:endParaRPr lang="en-US" altLang="ko-KR" sz="3400" dirty="0"/>
          </a:p>
          <a:p>
            <a:endParaRPr lang="en-US" sz="3400" dirty="0"/>
          </a:p>
          <a:p>
            <a:r>
              <a:rPr lang="en-US" sz="3400" dirty="0"/>
              <a:t>Image</a:t>
            </a:r>
            <a:r>
              <a:rPr lang="ko-KR" altLang="en-US" sz="3400" dirty="0"/>
              <a:t> 출처</a:t>
            </a:r>
            <a:endParaRPr lang="en-US" altLang="ko-KR" sz="3400" dirty="0"/>
          </a:p>
          <a:p>
            <a:pPr marL="0" indent="0">
              <a:buNone/>
            </a:pPr>
            <a:r>
              <a:rPr lang="ko-KR" altLang="en-US" sz="3400" dirty="0"/>
              <a:t>  </a:t>
            </a:r>
            <a:r>
              <a:rPr lang="en-US" altLang="ko-KR" sz="3400" dirty="0"/>
              <a:t>➭</a:t>
            </a:r>
            <a:r>
              <a:rPr lang="en-US" altLang="ko-KR" sz="3400" dirty="0" err="1"/>
              <a:t>google.com</a:t>
            </a:r>
            <a:endParaRPr lang="en-US" altLang="ko-KR" sz="3400" dirty="0"/>
          </a:p>
          <a:p>
            <a:pPr marL="0" indent="0">
              <a:buNone/>
            </a:pPr>
            <a:r>
              <a:rPr lang="en-US" sz="3400" dirty="0"/>
              <a:t>  </a:t>
            </a:r>
            <a:r>
              <a:rPr lang="en-US" altLang="ko-KR" sz="3400" dirty="0"/>
              <a:t>➭</a:t>
            </a:r>
            <a:r>
              <a:rPr lang="en-US" sz="3400" dirty="0"/>
              <a:t>ac-illust.com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1607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46809" y="213308"/>
            <a:ext cx="4606760" cy="77379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altLang="ko-KR" sz="2400" dirty="0"/>
              <a:t>Unit 13 </a:t>
            </a:r>
            <a:r>
              <a:rPr lang="ko-KR" altLang="en-US" sz="2400" dirty="0"/>
              <a:t>함께 돕고 사는 세상</a:t>
            </a:r>
            <a:br>
              <a:rPr lang="en-US" altLang="ko-KR" sz="2400" dirty="0"/>
            </a:br>
            <a:r>
              <a:rPr lang="ko-KR" altLang="en-US" sz="2400" dirty="0"/>
              <a:t> 어휘 </a:t>
            </a:r>
            <a:r>
              <a:rPr lang="en-US" altLang="ko-KR" sz="2400" dirty="0">
                <a:hlinkClick r:id="rId2"/>
              </a:rPr>
              <a:t>Vocabulary-flashcards</a:t>
            </a:r>
            <a:r>
              <a:rPr lang="ko-KR" altLang="en-US" sz="2400" dirty="0"/>
              <a:t>  </a:t>
            </a:r>
            <a:r>
              <a:rPr lang="en-US" altLang="ko-KR" sz="2400" dirty="0"/>
              <a:t> 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6834898" y="110302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청소년 센터</a:t>
            </a:r>
            <a:endParaRPr lang="en-US" sz="28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1946425" y="110970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고아원</a:t>
            </a:r>
            <a:r>
              <a:rPr lang="en-US" altLang="ko-KR" sz="2800" dirty="0"/>
              <a:t>/</a:t>
            </a:r>
            <a:r>
              <a:rPr lang="ko-KR" altLang="en-US" sz="2800" dirty="0"/>
              <a:t>보육원</a:t>
            </a:r>
            <a:endParaRPr lang="en-US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1946425" y="1676178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노인 병원</a:t>
            </a:r>
            <a:endParaRPr lang="en-US" sz="2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4BA724-83C4-DE43-AB7B-AB252BC2E067}"/>
              </a:ext>
            </a:extLst>
          </p:cNvPr>
          <p:cNvSpPr txBox="1"/>
          <p:nvPr/>
        </p:nvSpPr>
        <p:spPr>
          <a:xfrm>
            <a:off x="1946425" y="2242654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기부하다</a:t>
            </a:r>
            <a:endParaRPr lang="en-US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1946425" y="2809130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기증하다</a:t>
            </a:r>
            <a:endParaRPr lang="en-US" sz="2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1946425" y="337560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후원금</a:t>
            </a:r>
            <a:endParaRPr lang="en-US" sz="2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1946425" y="394208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나눔</a:t>
            </a:r>
            <a:endParaRPr lang="en-US" sz="2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799390-88F7-FE4F-9E7B-8B2041311848}"/>
              </a:ext>
            </a:extLst>
          </p:cNvPr>
          <p:cNvSpPr txBox="1"/>
          <p:nvPr/>
        </p:nvSpPr>
        <p:spPr>
          <a:xfrm>
            <a:off x="1946425" y="4508558"/>
            <a:ext cx="3860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모금하다</a:t>
            </a:r>
            <a:endParaRPr lang="en-US" sz="2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6834898" y="167419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노인 복지 시설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6834898" y="224537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후원하다</a:t>
            </a:r>
            <a:endParaRPr lang="en-US" sz="2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6834898" y="281654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기부금</a:t>
            </a:r>
            <a:endParaRPr lang="en-US" sz="2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6834898" y="338772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재능 기부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6834898" y="3958897"/>
            <a:ext cx="4366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이웃을 돕다</a:t>
            </a:r>
            <a:endParaRPr lang="en-US" sz="2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BA2183-20E9-0B47-95CC-41BF75DC6976}"/>
              </a:ext>
            </a:extLst>
          </p:cNvPr>
          <p:cNvSpPr txBox="1"/>
          <p:nvPr/>
        </p:nvSpPr>
        <p:spPr>
          <a:xfrm>
            <a:off x="6834898" y="4530072"/>
            <a:ext cx="4265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봉사 활동</a:t>
            </a:r>
            <a:endParaRPr lang="en-US" sz="2800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33293053-9B69-1A45-A10B-BFC972A06865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4F84FF-6AF6-6E47-8F0C-BC963A25EB33}"/>
              </a:ext>
            </a:extLst>
          </p:cNvPr>
          <p:cNvSpPr txBox="1"/>
          <p:nvPr/>
        </p:nvSpPr>
        <p:spPr>
          <a:xfrm>
            <a:off x="1946425" y="5075034"/>
            <a:ext cx="4265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행복하다</a:t>
            </a:r>
            <a:endParaRPr lang="en-US" sz="2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FFA4FDB-911A-6C42-AD3F-90A969E3254E}"/>
              </a:ext>
            </a:extLst>
          </p:cNvPr>
          <p:cNvSpPr txBox="1"/>
          <p:nvPr/>
        </p:nvSpPr>
        <p:spPr>
          <a:xfrm>
            <a:off x="6834898" y="5101250"/>
            <a:ext cx="4265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뿌듯하다</a:t>
            </a:r>
            <a:endParaRPr lang="en-US" sz="28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F40F2F3-FBCF-294C-8218-639A491503C7}"/>
              </a:ext>
            </a:extLst>
          </p:cNvPr>
          <p:cNvSpPr txBox="1"/>
          <p:nvPr/>
        </p:nvSpPr>
        <p:spPr>
          <a:xfrm>
            <a:off x="1946425" y="5641509"/>
            <a:ext cx="4265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보람을 느끼다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3975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/>
      <p:bldP spid="24" grpId="0"/>
      <p:bldP spid="28" grpId="0"/>
      <p:bldP spid="32" grpId="0"/>
      <p:bldP spid="36" grpId="0"/>
      <p:bldP spid="40" grpId="0"/>
      <p:bldP spid="21" grpId="0"/>
      <p:bldP spid="26" grpId="0"/>
      <p:bldP spid="30" grpId="0"/>
      <p:bldP spid="34" grpId="0"/>
      <p:bldP spid="38" grpId="0"/>
      <p:bldP spid="23" grpId="0"/>
      <p:bldP spid="25" grpId="0"/>
      <p:bldP spid="27" grpId="0"/>
      <p:bldP spid="29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74F5302-904B-BF45-AF1F-3E0B72D96D2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3403600" cy="6375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000" dirty="0"/>
              <a:t>Unit 13 </a:t>
            </a:r>
            <a:r>
              <a:rPr lang="ko-KR" altLang="en-US" sz="2000" dirty="0"/>
              <a:t>함께 돕고 사는 세상</a:t>
            </a:r>
            <a:br>
              <a:rPr lang="en-US" altLang="ko-KR" sz="2000" dirty="0"/>
            </a:br>
            <a:r>
              <a:rPr lang="ko-KR" altLang="en-US" sz="2000" dirty="0"/>
              <a:t> 어휘  </a:t>
            </a:r>
            <a:r>
              <a:rPr lang="en-US" altLang="ko-KR" sz="2000" dirty="0"/>
              <a:t> </a:t>
            </a:r>
            <a:endParaRPr lang="en-US" sz="20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784EFE6-5DF2-934E-9B93-1199C84CC68C}"/>
              </a:ext>
            </a:extLst>
          </p:cNvPr>
          <p:cNvSpPr txBox="1">
            <a:spLocks/>
          </p:cNvSpPr>
          <p:nvPr/>
        </p:nvSpPr>
        <p:spPr>
          <a:xfrm>
            <a:off x="3403600" y="0"/>
            <a:ext cx="8788401" cy="6375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200" dirty="0">
                <a:solidFill>
                  <a:srgbClr val="000000"/>
                </a:solidFill>
              </a:rPr>
              <a:t>다음 중 여러분이 할 수 있는 것은 무엇입니까</a:t>
            </a:r>
            <a:r>
              <a:rPr lang="en-US" altLang="ko-KR" sz="2200" dirty="0">
                <a:solidFill>
                  <a:srgbClr val="000000"/>
                </a:solidFill>
              </a:rPr>
              <a:t>?</a:t>
            </a:r>
            <a:r>
              <a:rPr lang="ko-KR" altLang="en-US" sz="2200" dirty="0">
                <a:solidFill>
                  <a:srgbClr val="000000"/>
                </a:solidFill>
              </a:rPr>
              <a:t> 이야기해 보세요</a:t>
            </a:r>
            <a:r>
              <a:rPr lang="en-US" altLang="ko-KR" sz="2200" dirty="0">
                <a:solidFill>
                  <a:srgbClr val="000000"/>
                </a:solidFill>
              </a:rPr>
              <a:t>.</a:t>
            </a:r>
            <a:r>
              <a:rPr lang="ko-KR" altLang="en-US" sz="2200" dirty="0">
                <a:solidFill>
                  <a:srgbClr val="000000"/>
                </a:solidFill>
              </a:rPr>
              <a:t> </a:t>
            </a:r>
            <a:r>
              <a:rPr lang="en-US" altLang="ko-KR" sz="2200" dirty="0">
                <a:solidFill>
                  <a:srgbClr val="000000"/>
                </a:solidFill>
              </a:rPr>
              <a:t>P.124 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5D7E5F6-A58F-484B-AD73-F2751D51B3DE}"/>
              </a:ext>
            </a:extLst>
          </p:cNvPr>
          <p:cNvSpPr txBox="1">
            <a:spLocks/>
          </p:cNvSpPr>
          <p:nvPr/>
        </p:nvSpPr>
        <p:spPr>
          <a:xfrm>
            <a:off x="4044950" y="797508"/>
            <a:ext cx="4102100" cy="447092"/>
          </a:xfrm>
          <a:prstGeom prst="rect">
            <a:avLst/>
          </a:prstGeom>
          <a:solidFill>
            <a:srgbClr val="FBEDF0"/>
          </a:solidFill>
        </p:spPr>
        <p:txBody>
          <a:bodyPr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어떤 것을 하고 싶어요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7622C8-E9C7-5C41-A381-BA7B827BB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900" y="1404516"/>
            <a:ext cx="6680200" cy="521126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F09B1B2-8049-7641-BE3E-E4C1BFA27013}"/>
              </a:ext>
            </a:extLst>
          </p:cNvPr>
          <p:cNvSpPr/>
          <p:nvPr/>
        </p:nvSpPr>
        <p:spPr>
          <a:xfrm>
            <a:off x="2755900" y="2108200"/>
            <a:ext cx="2476500" cy="1206500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재능 기부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3EA311E-28DE-7A4D-A767-65E00F8C5842}"/>
              </a:ext>
            </a:extLst>
          </p:cNvPr>
          <p:cNvSpPr/>
          <p:nvPr/>
        </p:nvSpPr>
        <p:spPr>
          <a:xfrm>
            <a:off x="6559550" y="2222500"/>
            <a:ext cx="2476500" cy="1206500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물건 기증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12F6B8D-1A13-0F46-A859-580BF0633F03}"/>
              </a:ext>
            </a:extLst>
          </p:cNvPr>
          <p:cNvSpPr/>
          <p:nvPr/>
        </p:nvSpPr>
        <p:spPr>
          <a:xfrm>
            <a:off x="4625975" y="3314700"/>
            <a:ext cx="2476500" cy="1206500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기부금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020B21B9-2314-4940-A8C3-DA5C94CFC7F8}"/>
              </a:ext>
            </a:extLst>
          </p:cNvPr>
          <p:cNvSpPr txBox="1"/>
          <p:nvPr/>
        </p:nvSpPr>
        <p:spPr>
          <a:xfrm>
            <a:off x="0" y="6362700"/>
            <a:ext cx="12192000" cy="495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284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74F5302-904B-BF45-AF1F-3E0B72D96D2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3403600" cy="6375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000" dirty="0"/>
              <a:t>Unit 13 </a:t>
            </a:r>
            <a:r>
              <a:rPr lang="ko-KR" altLang="en-US" sz="2000" dirty="0"/>
              <a:t>함께 돕고 사는 세상</a:t>
            </a:r>
            <a:br>
              <a:rPr lang="en-US" altLang="ko-KR" sz="2000" dirty="0"/>
            </a:br>
            <a:r>
              <a:rPr lang="ko-KR" altLang="en-US" sz="2000" dirty="0"/>
              <a:t> 어휘  </a:t>
            </a:r>
            <a:r>
              <a:rPr lang="en-US" altLang="ko-KR" sz="2000" dirty="0"/>
              <a:t> </a:t>
            </a:r>
            <a:endParaRPr lang="en-US" sz="20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784EFE6-5DF2-934E-9B93-1199C84CC68C}"/>
              </a:ext>
            </a:extLst>
          </p:cNvPr>
          <p:cNvSpPr txBox="1">
            <a:spLocks/>
          </p:cNvSpPr>
          <p:nvPr/>
        </p:nvSpPr>
        <p:spPr>
          <a:xfrm>
            <a:off x="3403600" y="0"/>
            <a:ext cx="8788401" cy="6375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200" dirty="0">
                <a:solidFill>
                  <a:srgbClr val="000000"/>
                </a:solidFill>
              </a:rPr>
              <a:t>다음 중 여러분이 할 수 있는 것은 무엇입니까</a:t>
            </a:r>
            <a:r>
              <a:rPr lang="en-US" altLang="ko-KR" sz="2200" dirty="0">
                <a:solidFill>
                  <a:srgbClr val="000000"/>
                </a:solidFill>
              </a:rPr>
              <a:t>?</a:t>
            </a:r>
            <a:r>
              <a:rPr lang="ko-KR" altLang="en-US" sz="2200" dirty="0">
                <a:solidFill>
                  <a:srgbClr val="000000"/>
                </a:solidFill>
              </a:rPr>
              <a:t> 이야기해 보세요</a:t>
            </a:r>
            <a:r>
              <a:rPr lang="en-US" altLang="ko-KR" sz="2200" dirty="0">
                <a:solidFill>
                  <a:srgbClr val="000000"/>
                </a:solidFill>
              </a:rPr>
              <a:t>. P.124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5D7E5F6-A58F-484B-AD73-F2751D51B3DE}"/>
              </a:ext>
            </a:extLst>
          </p:cNvPr>
          <p:cNvSpPr txBox="1">
            <a:spLocks/>
          </p:cNvSpPr>
          <p:nvPr/>
        </p:nvSpPr>
        <p:spPr>
          <a:xfrm>
            <a:off x="4044950" y="797508"/>
            <a:ext cx="4102100" cy="447092"/>
          </a:xfrm>
          <a:prstGeom prst="rect">
            <a:avLst/>
          </a:prstGeom>
          <a:solidFill>
            <a:srgbClr val="FBEDF0"/>
          </a:solidFill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누구를 돕고 싶어요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7622C8-E9C7-5C41-A381-BA7B827BB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00" y="1603253"/>
            <a:ext cx="6680200" cy="521126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F09B1B2-8049-7641-BE3E-E4C1BFA27013}"/>
              </a:ext>
            </a:extLst>
          </p:cNvPr>
          <p:cNvSpPr/>
          <p:nvPr/>
        </p:nvSpPr>
        <p:spPr>
          <a:xfrm>
            <a:off x="1793479" y="2649116"/>
            <a:ext cx="3286125" cy="9307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어려운 이웃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3EA311E-28DE-7A4D-A767-65E00F8C5842}"/>
              </a:ext>
            </a:extLst>
          </p:cNvPr>
          <p:cNvSpPr/>
          <p:nvPr/>
        </p:nvSpPr>
        <p:spPr>
          <a:xfrm>
            <a:off x="6223000" y="1800404"/>
            <a:ext cx="3670300" cy="1621582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돈이 없어 교육을 못 받는 사람들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12F6B8D-1A13-0F46-A859-580BF0633F03}"/>
              </a:ext>
            </a:extLst>
          </p:cNvPr>
          <p:cNvSpPr/>
          <p:nvPr/>
        </p:nvSpPr>
        <p:spPr>
          <a:xfrm>
            <a:off x="5915025" y="3489132"/>
            <a:ext cx="3673475" cy="1638300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병원에 갈 돈이 없는 사람들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020B21B9-2314-4940-A8C3-DA5C94CFC7F8}"/>
              </a:ext>
            </a:extLst>
          </p:cNvPr>
          <p:cNvSpPr txBox="1"/>
          <p:nvPr/>
        </p:nvSpPr>
        <p:spPr>
          <a:xfrm>
            <a:off x="0" y="6359722"/>
            <a:ext cx="12192000" cy="4982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19CB5E6-5960-C047-B6BE-62124C3272A7}"/>
              </a:ext>
            </a:extLst>
          </p:cNvPr>
          <p:cNvSpPr/>
          <p:nvPr/>
        </p:nvSpPr>
        <p:spPr>
          <a:xfrm>
            <a:off x="3156743" y="4208884"/>
            <a:ext cx="1790702" cy="1206500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노인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CFCC25C-802F-DE44-B398-A7C9B22F1F58}"/>
              </a:ext>
            </a:extLst>
          </p:cNvPr>
          <p:cNvSpPr/>
          <p:nvPr/>
        </p:nvSpPr>
        <p:spPr>
          <a:xfrm>
            <a:off x="4603749" y="1402184"/>
            <a:ext cx="1790702" cy="854658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고아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3597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74F5302-904B-BF45-AF1F-3E0B72D96D2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3403600" cy="6375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000" dirty="0"/>
              <a:t>Unit 13 </a:t>
            </a:r>
            <a:r>
              <a:rPr lang="ko-KR" altLang="en-US" sz="2000" dirty="0"/>
              <a:t>함께 돕고 사는 세상</a:t>
            </a:r>
            <a:br>
              <a:rPr lang="en-US" altLang="ko-KR" sz="2000" dirty="0"/>
            </a:br>
            <a:r>
              <a:rPr lang="ko-KR" altLang="en-US" sz="2000" dirty="0"/>
              <a:t> 어휘  </a:t>
            </a:r>
            <a:r>
              <a:rPr lang="en-US" altLang="ko-KR" sz="2000" dirty="0"/>
              <a:t> </a:t>
            </a:r>
            <a:endParaRPr lang="en-US" sz="20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784EFE6-5DF2-934E-9B93-1199C84CC68C}"/>
              </a:ext>
            </a:extLst>
          </p:cNvPr>
          <p:cNvSpPr txBox="1">
            <a:spLocks/>
          </p:cNvSpPr>
          <p:nvPr/>
        </p:nvSpPr>
        <p:spPr>
          <a:xfrm>
            <a:off x="3403600" y="0"/>
            <a:ext cx="8788401" cy="6375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200" dirty="0">
                <a:solidFill>
                  <a:srgbClr val="000000"/>
                </a:solidFill>
              </a:rPr>
              <a:t>다음 중 여러분이 할 수 있는 것은 무엇입니까</a:t>
            </a:r>
            <a:r>
              <a:rPr lang="en-US" altLang="ko-KR" sz="2200" dirty="0">
                <a:solidFill>
                  <a:srgbClr val="000000"/>
                </a:solidFill>
              </a:rPr>
              <a:t>?</a:t>
            </a:r>
            <a:r>
              <a:rPr lang="ko-KR" altLang="en-US" sz="2200" dirty="0">
                <a:solidFill>
                  <a:srgbClr val="000000"/>
                </a:solidFill>
              </a:rPr>
              <a:t> 이야기해 보세요</a:t>
            </a:r>
            <a:r>
              <a:rPr lang="en-US" altLang="ko-KR" sz="2200" dirty="0">
                <a:solidFill>
                  <a:srgbClr val="000000"/>
                </a:solidFill>
              </a:rPr>
              <a:t>. P.124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5D7E5F6-A58F-484B-AD73-F2751D51B3DE}"/>
              </a:ext>
            </a:extLst>
          </p:cNvPr>
          <p:cNvSpPr txBox="1">
            <a:spLocks/>
          </p:cNvSpPr>
          <p:nvPr/>
        </p:nvSpPr>
        <p:spPr>
          <a:xfrm>
            <a:off x="3924300" y="797508"/>
            <a:ext cx="4102100" cy="447092"/>
          </a:xfrm>
          <a:prstGeom prst="rect">
            <a:avLst/>
          </a:prstGeom>
          <a:solidFill>
            <a:srgbClr val="FBEDF0"/>
          </a:solidFill>
        </p:spPr>
        <p:txBody>
          <a:bodyPr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어떤 활동을 할까요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7622C8-E9C7-5C41-A381-BA7B827BB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900" y="1404516"/>
            <a:ext cx="6680200" cy="521126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F09B1B2-8049-7641-BE3E-E4C1BFA27013}"/>
              </a:ext>
            </a:extLst>
          </p:cNvPr>
          <p:cNvSpPr/>
          <p:nvPr/>
        </p:nvSpPr>
        <p:spPr>
          <a:xfrm>
            <a:off x="2755900" y="2108200"/>
            <a:ext cx="2476500" cy="1206500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봉사 활동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3EA311E-28DE-7A4D-A767-65E00F8C5842}"/>
              </a:ext>
            </a:extLst>
          </p:cNvPr>
          <p:cNvSpPr/>
          <p:nvPr/>
        </p:nvSpPr>
        <p:spPr>
          <a:xfrm>
            <a:off x="6559550" y="2011524"/>
            <a:ext cx="2965450" cy="1417476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후원 캠페인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12F6B8D-1A13-0F46-A859-580BF0633F03}"/>
              </a:ext>
            </a:extLst>
          </p:cNvPr>
          <p:cNvSpPr/>
          <p:nvPr/>
        </p:nvSpPr>
        <p:spPr>
          <a:xfrm>
            <a:off x="4665663" y="3432758"/>
            <a:ext cx="1933575" cy="1206500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모금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020B21B9-2314-4940-A8C3-DA5C94CFC7F8}"/>
              </a:ext>
            </a:extLst>
          </p:cNvPr>
          <p:cNvSpPr txBox="1"/>
          <p:nvPr/>
        </p:nvSpPr>
        <p:spPr>
          <a:xfrm>
            <a:off x="0" y="6337300"/>
            <a:ext cx="12192000" cy="5207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175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74F5302-904B-BF45-AF1F-3E0B72D96D2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3403600" cy="6375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000" dirty="0"/>
              <a:t>Unit 13 </a:t>
            </a:r>
            <a:r>
              <a:rPr lang="ko-KR" altLang="en-US" sz="2000" dirty="0"/>
              <a:t>함께 돕고 사는 세상</a:t>
            </a:r>
            <a:br>
              <a:rPr lang="en-US" altLang="ko-KR" sz="2000" dirty="0"/>
            </a:br>
            <a:r>
              <a:rPr lang="ko-KR" altLang="en-US" sz="2000" dirty="0"/>
              <a:t> 어휘  </a:t>
            </a:r>
            <a:r>
              <a:rPr lang="en-US" altLang="ko-KR" sz="2000" dirty="0"/>
              <a:t> </a:t>
            </a:r>
            <a:endParaRPr lang="en-US" sz="20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784EFE6-5DF2-934E-9B93-1199C84CC68C}"/>
              </a:ext>
            </a:extLst>
          </p:cNvPr>
          <p:cNvSpPr txBox="1">
            <a:spLocks/>
          </p:cNvSpPr>
          <p:nvPr/>
        </p:nvSpPr>
        <p:spPr>
          <a:xfrm>
            <a:off x="3403600" y="0"/>
            <a:ext cx="8788401" cy="6375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200" dirty="0">
                <a:solidFill>
                  <a:srgbClr val="000000"/>
                </a:solidFill>
              </a:rPr>
              <a:t>다음 중 여러분이 할 수 있는 것은 무엇입니까</a:t>
            </a:r>
            <a:r>
              <a:rPr lang="en-US" altLang="ko-KR" sz="2200" dirty="0">
                <a:solidFill>
                  <a:srgbClr val="000000"/>
                </a:solidFill>
              </a:rPr>
              <a:t>?</a:t>
            </a:r>
            <a:r>
              <a:rPr lang="ko-KR" altLang="en-US" sz="2200" dirty="0">
                <a:solidFill>
                  <a:srgbClr val="000000"/>
                </a:solidFill>
              </a:rPr>
              <a:t> 이야기해 보세요</a:t>
            </a:r>
            <a:r>
              <a:rPr lang="en-US" altLang="ko-KR" sz="2200" dirty="0">
                <a:solidFill>
                  <a:srgbClr val="000000"/>
                </a:solidFill>
              </a:rPr>
              <a:t>. P.124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5D7E5F6-A58F-484B-AD73-F2751D51B3DE}"/>
              </a:ext>
            </a:extLst>
          </p:cNvPr>
          <p:cNvSpPr txBox="1">
            <a:spLocks/>
          </p:cNvSpPr>
          <p:nvPr/>
        </p:nvSpPr>
        <p:spPr>
          <a:xfrm>
            <a:off x="3924300" y="797508"/>
            <a:ext cx="4102100" cy="447092"/>
          </a:xfrm>
          <a:prstGeom prst="rect">
            <a:avLst/>
          </a:prstGeom>
          <a:solidFill>
            <a:srgbClr val="FBEDF0"/>
          </a:solidFill>
        </p:spPr>
        <p:txBody>
          <a:bodyPr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어디에서 할까요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7622C8-E9C7-5C41-A381-BA7B827BB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900" y="1404516"/>
            <a:ext cx="6680200" cy="521126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F09B1B2-8049-7641-BE3E-E4C1BFA27013}"/>
              </a:ext>
            </a:extLst>
          </p:cNvPr>
          <p:cNvSpPr/>
          <p:nvPr/>
        </p:nvSpPr>
        <p:spPr>
          <a:xfrm>
            <a:off x="2755900" y="2108200"/>
            <a:ext cx="2476500" cy="1206500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고아원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3EA311E-28DE-7A4D-A767-65E00F8C5842}"/>
              </a:ext>
            </a:extLst>
          </p:cNvPr>
          <p:cNvSpPr/>
          <p:nvPr/>
        </p:nvSpPr>
        <p:spPr>
          <a:xfrm>
            <a:off x="6559550" y="2222500"/>
            <a:ext cx="2476500" cy="1206500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병원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12F6B8D-1A13-0F46-A859-580BF0633F03}"/>
              </a:ext>
            </a:extLst>
          </p:cNvPr>
          <p:cNvSpPr/>
          <p:nvPr/>
        </p:nvSpPr>
        <p:spPr>
          <a:xfrm>
            <a:off x="4625975" y="3314700"/>
            <a:ext cx="2476500" cy="1206500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보육원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020B21B9-2314-4940-A8C3-DA5C94CFC7F8}"/>
              </a:ext>
            </a:extLst>
          </p:cNvPr>
          <p:cNvSpPr txBox="1"/>
          <p:nvPr/>
        </p:nvSpPr>
        <p:spPr>
          <a:xfrm>
            <a:off x="0" y="6337300"/>
            <a:ext cx="12192000" cy="5207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1C53774-144E-AD49-B9FD-465714394852}"/>
              </a:ext>
            </a:extLst>
          </p:cNvPr>
          <p:cNvSpPr/>
          <p:nvPr/>
        </p:nvSpPr>
        <p:spPr>
          <a:xfrm>
            <a:off x="7331074" y="3905250"/>
            <a:ext cx="3641725" cy="1206500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+mn-ea"/>
              </a:rPr>
              <a:t>노인 복지 시설</a:t>
            </a:r>
            <a:endParaRPr lang="en-US" sz="28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8361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B23F0-5079-394C-BF3C-126371CC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4468" y="198133"/>
            <a:ext cx="5203065" cy="73823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/>
              <a:t>Unit 13 </a:t>
            </a:r>
            <a:r>
              <a:rPr lang="ko-KR" altLang="en-US" sz="2400" dirty="0"/>
              <a:t>함께 돕고 사는 세상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endParaRPr lang="en-US" sz="2400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179248" y="1182525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에 대해</a:t>
            </a:r>
            <a:r>
              <a:rPr lang="en-US" altLang="ko-KR" sz="3600" dirty="0">
                <a:solidFill>
                  <a:srgbClr val="FF0000"/>
                </a:solidFill>
              </a:rPr>
              <a:t>(</a:t>
            </a:r>
            <a:r>
              <a:rPr lang="ko-KR" altLang="en-US" sz="3600" dirty="0">
                <a:solidFill>
                  <a:srgbClr val="FF0000"/>
                </a:solidFill>
              </a:rPr>
              <a:t>서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endParaRPr lang="en-US" altLang="ko-KR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2896971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</a:t>
            </a:r>
            <a:r>
              <a:rPr lang="ko-KR" altLang="en-US" sz="3000" dirty="0"/>
              <a:t> 고아원에서 할 수 있는 </a:t>
            </a:r>
            <a:r>
              <a:rPr lang="ko-KR" altLang="en-US" sz="3000" dirty="0">
                <a:solidFill>
                  <a:srgbClr val="FF0000"/>
                </a:solidFill>
              </a:rPr>
              <a:t>봉사 활동에 대해서 </a:t>
            </a:r>
            <a:r>
              <a:rPr lang="ko-KR" altLang="en-US" sz="3000" dirty="0"/>
              <a:t>설명 좀 해 주세요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704619"/>
            <a:ext cx="11587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저는 </a:t>
            </a:r>
            <a:r>
              <a:rPr lang="ko-KR" altLang="en-US" sz="3000" dirty="0">
                <a:solidFill>
                  <a:srgbClr val="FF0000"/>
                </a:solidFill>
              </a:rPr>
              <a:t>그 일에 대해서 </a:t>
            </a:r>
            <a:r>
              <a:rPr lang="ko-KR" altLang="en-US" sz="3000" dirty="0"/>
              <a:t>아는 게 없어요</a:t>
            </a:r>
            <a:r>
              <a:rPr lang="en-US" altLang="ko-KR" sz="3000" dirty="0"/>
              <a:t>.</a:t>
            </a:r>
            <a:r>
              <a:rPr lang="ko-KR" altLang="en-US" sz="3000" dirty="0"/>
              <a:t> </a:t>
            </a:r>
            <a:endParaRPr lang="en-US" altLang="ko-KR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47833" y="4416676"/>
            <a:ext cx="11696333" cy="1402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 수빈아</a:t>
            </a:r>
            <a:r>
              <a:rPr lang="en-US" altLang="ko-KR" sz="3000" dirty="0"/>
              <a:t>,</a:t>
            </a:r>
            <a:r>
              <a:rPr lang="ko-KR" altLang="en-US" sz="3000" dirty="0"/>
              <a:t> 지금 쓰고 있는 글쓰기 주제는 뭐야</a:t>
            </a:r>
            <a:r>
              <a:rPr lang="en-US" altLang="ko-KR" sz="3000" dirty="0"/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3000" dirty="0"/>
              <a:t>    </a:t>
            </a:r>
            <a:r>
              <a:rPr lang="en-US" sz="3000" dirty="0"/>
              <a:t>B </a:t>
            </a:r>
            <a:r>
              <a:rPr lang="ko-KR" altLang="en-US" sz="3000" dirty="0"/>
              <a:t>  </a:t>
            </a:r>
            <a:r>
              <a:rPr lang="ko-KR" altLang="en-US" sz="3000" dirty="0">
                <a:solidFill>
                  <a:srgbClr val="FF0000"/>
                </a:solidFill>
              </a:rPr>
              <a:t>재능 기부에 대해서</a:t>
            </a:r>
            <a:r>
              <a:rPr lang="ko-KR" altLang="en-US" sz="3000" dirty="0"/>
              <a:t> 쓰고 있어요</a:t>
            </a:r>
            <a:r>
              <a:rPr lang="en-US" altLang="ko-KR" sz="30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247833" y="1949741"/>
            <a:ext cx="11756572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 </a:t>
            </a:r>
            <a:r>
              <a:rPr lang="en-US" altLang="ko-KR" sz="2500" dirty="0"/>
              <a:t>(Attached to a noun) This is used when the preceding noun is an object of succeeding    part.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822B48CE-1357-504D-8607-34D0B8FA669A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371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1371</Words>
  <Application>Microsoft Office PowerPoint</Application>
  <PresentationFormat>Widescreen</PresentationFormat>
  <Paragraphs>259</Paragraphs>
  <Slides>30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Gulim</vt:lpstr>
      <vt:lpstr>Gulim</vt:lpstr>
      <vt:lpstr>맑은 고딕</vt:lpstr>
      <vt:lpstr>맑은 고딕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4-2  </vt:lpstr>
      <vt:lpstr>PowerPoint Presentation</vt:lpstr>
      <vt:lpstr>PowerPoint Presentation</vt:lpstr>
      <vt:lpstr>Unit 13 함께 돕고 사는 세상  어휘 Vocabulary-flashcards   </vt:lpstr>
      <vt:lpstr>PowerPoint Presentation</vt:lpstr>
      <vt:lpstr>PowerPoint Presentation</vt:lpstr>
      <vt:lpstr>PowerPoint Presentation</vt:lpstr>
      <vt:lpstr>PowerPoint Presentation</vt:lpstr>
      <vt:lpstr>Unit 13 함께 돕고 사는 세상 문법과 표현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Unit 13 함께 돕고 사는 세상 문법과 표현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P128</vt:lpstr>
      <vt:lpstr>읽고 써 봐요 P.131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4-2</dc:title>
  <dc:creator>Microsoft Office User</dc:creator>
  <cp:lastModifiedBy>Hyunkyu Yi</cp:lastModifiedBy>
  <cp:revision>20</cp:revision>
  <dcterms:created xsi:type="dcterms:W3CDTF">2020-04-26T20:00:30Z</dcterms:created>
  <dcterms:modified xsi:type="dcterms:W3CDTF">2020-05-05T00:53:25Z</dcterms:modified>
</cp:coreProperties>
</file>